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4" r:id="rId11"/>
    <p:sldId id="265" r:id="rId12"/>
    <p:sldId id="266" r:id="rId13"/>
    <p:sldId id="269" r:id="rId14"/>
    <p:sldId id="267" r:id="rId15"/>
    <p:sldId id="268" r:id="rId16"/>
    <p:sldId id="270" r:id="rId17"/>
    <p:sldId id="271" r:id="rId18"/>
    <p:sldId id="274" r:id="rId19"/>
    <p:sldId id="275" r:id="rId20"/>
    <p:sldId id="272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hlib.ru/domovodstvo/igry_dlja_doshkolnikov_1/p7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ВОЗРАСТНЫЕ  ОСОБЕННОСТИ  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    ДЕТЕЙ  5-6 ЛЕТ</a:t>
            </a:r>
            <a:endParaRPr lang="ru-RU" b="1" i="1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7" y="285728"/>
            <a:ext cx="7392314" cy="1785950"/>
          </a:xfrm>
        </p:spPr>
        <p:txBody>
          <a:bodyPr rtlCol="0">
            <a:normAutofit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0066"/>
                </a:solidFill>
              </a:rPr>
              <a:t> </a:t>
            </a:r>
            <a:r>
              <a:rPr lang="ru-RU" sz="2400" dirty="0" smtClean="0">
                <a:solidFill>
                  <a:srgbClr val="000066"/>
                </a:solidFill>
              </a:rPr>
              <a:t>МБДОУ</a:t>
            </a:r>
            <a:r>
              <a:rPr lang="ru-RU" sz="2400" b="1" dirty="0" smtClean="0">
                <a:solidFill>
                  <a:srgbClr val="000066"/>
                </a:solidFill>
              </a:rPr>
              <a:t/>
            </a:r>
            <a:br>
              <a:rPr lang="ru-RU" sz="2400" b="1" dirty="0" smtClean="0">
                <a:solidFill>
                  <a:srgbClr val="000066"/>
                </a:solidFill>
              </a:rPr>
            </a:br>
            <a:r>
              <a:rPr lang="ru-RU" sz="2400" b="1" dirty="0" smtClean="0">
                <a:solidFill>
                  <a:srgbClr val="000066"/>
                </a:solidFill>
              </a:rPr>
              <a:t>« </a:t>
            </a:r>
            <a:r>
              <a:rPr lang="ru-RU" sz="2400" b="1" dirty="0" smtClean="0">
                <a:solidFill>
                  <a:srgbClr val="000066"/>
                </a:solidFill>
              </a:rPr>
              <a:t>Парус»</a:t>
            </a:r>
          </a:p>
          <a:p>
            <a:pPr algn="r">
              <a:buClr>
                <a:srgbClr val="000000"/>
              </a:buClr>
              <a:buSzPct val="100000"/>
            </a:pPr>
            <a:r>
              <a:rPr lang="ru-RU" sz="2400" b="1" i="1" dirty="0" smtClean="0">
                <a:solidFill>
                  <a:srgbClr val="000066"/>
                </a:solidFill>
              </a:rPr>
              <a:t>Воспитатель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b="1" dirty="0" smtClean="0"/>
              <a:t> Федоренко В.В.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611560" y="2348880"/>
            <a:ext cx="806489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ВНИМАНИЕ: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- выполнить задание, не отвлекаясь в течение 10-12 минут;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удерживать в поле зрения 6-7 предметов;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находить 5-6 отличий между предметами;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  выполнять самостоятельно задания по предложенному образцу;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находить 4-5 пар одинаковых предметов;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39552" y="2348880"/>
            <a:ext cx="770485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ПАМЯТЬ: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запоминать 6-8 картинок в течение 1-2 минут;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рассказывать наизусть несколько стихотворений;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пересказать близко к тексту прочитанное произведение;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сравнивать два изображения по памяти;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67544" y="2060848"/>
            <a:ext cx="802838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МЫШЛЕНИЕ:</a:t>
            </a:r>
            <a:endParaRPr kumimoji="0" lang="ru-RU" sz="2800" b="0" i="1" u="sng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определять последовательность событий;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складывать разрезанную картинку из 9 частей;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находить и объяснять несоответствия на рисунках;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находить и объяснять отличия между предметами и явлениями;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5176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находить среди предложенных 4 предметов лишний, объяснять свой выбор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467544" y="1717359"/>
            <a:ext cx="820891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МАТЕМАТИКА</a:t>
            </a:r>
            <a:endParaRPr kumimoji="0" lang="ru-RU" b="1" i="1" u="sng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Счет в пределах 10.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Правильно пользоваться количественными и порядковыми числительными (в пределах 10), отвечает на вопросы: «Сколько?». «Который по счету?»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Уравнивать неравные группы предметов двумя способами.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Сравнивать предметы на глаз(по длине, ширине, высоте, толщине); проверяет точность определенным путем наложения или приложения.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Размещать предметы различной величины (до7-10) в порядке возрастания, убывания их длины, ширины, высоты, толщины.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Выражать местонахождение предмета по отношению к себе, к другим предметам.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Знать некоторые характерные особенности знакомых геометрических фигур.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Называть утро, день, вечер, ночь; иметь представление о смене частей суток.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Называть текущий день недели.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83568" y="1965901"/>
            <a:ext cx="7812360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РАЗВИТИЕ РЕЧИ</a:t>
            </a: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Иметь достаточно богатый словарный запас.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Может участвовать в беседе, высказывать свое мнение.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Уметь аргументировано и доброжелательно оценить ответ, высказывание сверстника.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Составлять по образцу рассказ по сюжетной картине, по набору картинок; последовательно, без существенных пропусков пересказывать небольшие литературные произведения.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Определять место звука в слове.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Уметь подбирать к существительным несколько прилагательных; заменять слова другим словом со сходным значением.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11560" y="1988840"/>
            <a:ext cx="806489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ПОЗНАНИЕ</a:t>
            </a:r>
            <a:endParaRPr kumimoji="0" lang="ru-RU" sz="2400" b="0" i="1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Различать и называть виды транспорта, предметы, облегчающие труд человека в быту.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Классифицировать предметы, определять материалы, из которых они сделаны.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Знать название родного города, страны, ее столицы, домашний адрес, И. О.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родителей, их профессии.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Знать о взаимодействии человека с природой в разное время года.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Знать о значении солнца, воздуха, воды для человека, животных, растений.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Бережно относится к природе.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827584" y="2204864"/>
            <a:ext cx="766834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ЧТЕНИЕ ХУДОЖЕСТВЕННОЙ ЛИТЕРАТУРЫ</a:t>
            </a:r>
            <a:endParaRPr kumimoji="0" lang="ru-RU" sz="2800" b="1" i="1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Знать 2-3 стихотворения, 2-3 считалки, 2-3 загадки.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Называть жанр произведения.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Драматизировать небольшие сказки, читать по ролям стихотворения.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Называть любимого детского автора, любимые сказки и рассказы.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23528" y="2132856"/>
            <a:ext cx="424847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 продолжают оставаться примером для детей. Если родители несут позитивную информацию, если у ребенка на душе хорошо, нет страха, обиды, тревоги, то любую информацию (личностную и интеллектуальную) можно заложить в ребенка.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Возраст 5-6 лет – активный  период становления личности ребенка. Важно относиться к ребенку бережно, чтобы не растоптать нежные ростки его индивидуальности. Для успешного развития дети нуждаются в том, чаще слышать от родителей слова:</a:t>
            </a: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32856"/>
            <a:ext cx="8229600" cy="417646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200" dirty="0" smtClean="0"/>
              <a:t>Возраст 5-6 лет – активный  </a:t>
            </a:r>
            <a:r>
              <a:rPr lang="ru-RU" sz="2800" dirty="0" smtClean="0"/>
              <a:t>период становления личности ребенка. Важно относиться к ребенку бережно, чтобы не растоптать нежные ростки его индивидуальности. Для успешного развития дети нуждаются в том, чаще слышать от родителей слова: </a:t>
            </a:r>
            <a:endParaRPr lang="ru-RU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0848"/>
            <a:ext cx="8229600" cy="4392488"/>
          </a:xfrm>
        </p:spPr>
        <p:txBody>
          <a:bodyPr/>
          <a:lstStyle/>
          <a:p>
            <a:r>
              <a:rPr lang="ru-RU" sz="2400" dirty="0" smtClean="0"/>
              <a:t>- Ты мне нравишься таким, какой есть!</a:t>
            </a:r>
            <a:br>
              <a:rPr lang="ru-RU" sz="2400" dirty="0" smtClean="0"/>
            </a:br>
            <a:r>
              <a:rPr lang="ru-RU" sz="2400" dirty="0" smtClean="0"/>
              <a:t>- Когда ты еще не родился, мы с папой (мамой) ждали именно тебя.</a:t>
            </a:r>
            <a:br>
              <a:rPr lang="ru-RU" sz="2400" dirty="0" smtClean="0"/>
            </a:br>
            <a:r>
              <a:rPr lang="ru-RU" sz="2400" dirty="0" smtClean="0"/>
              <a:t>- Мне интересно твое мнение.</a:t>
            </a:r>
            <a:br>
              <a:rPr lang="ru-RU" sz="2400" dirty="0" smtClean="0"/>
            </a:br>
            <a:r>
              <a:rPr lang="ru-RU" sz="2400" dirty="0" smtClean="0"/>
              <a:t>- Как ты считаешь, что лучше для тебя?</a:t>
            </a:r>
            <a:br>
              <a:rPr lang="ru-RU" sz="2400" dirty="0" smtClean="0"/>
            </a:br>
            <a:r>
              <a:rPr lang="ru-RU" sz="2400" dirty="0" smtClean="0"/>
              <a:t>- Я понимаю тебя.</a:t>
            </a:r>
            <a:br>
              <a:rPr lang="ru-RU" sz="2400" dirty="0" smtClean="0"/>
            </a:br>
            <a:r>
              <a:rPr lang="ru-RU" sz="2400" dirty="0" smtClean="0"/>
              <a:t>- Ты прекрасно растешь! Мне нравится!</a:t>
            </a:r>
            <a:br>
              <a:rPr lang="ru-RU" sz="2400" dirty="0" smtClean="0"/>
            </a:br>
            <a:r>
              <a:rPr lang="ru-RU" sz="2400" dirty="0" smtClean="0"/>
              <a:t>- Мне понятно твое волнение (беспокойство).</a:t>
            </a:r>
            <a:br>
              <a:rPr lang="ru-RU" sz="2400" dirty="0" smtClean="0"/>
            </a:br>
            <a:r>
              <a:rPr lang="ru-RU" sz="2400" dirty="0" smtClean="0"/>
              <a:t>- Ты можешь быть сильным и в то же время попросить о помощи, когда это нужно.</a:t>
            </a:r>
            <a:br>
              <a:rPr lang="ru-RU" sz="2400" dirty="0" smtClean="0"/>
            </a:br>
            <a:r>
              <a:rPr lang="ru-RU" sz="2400" dirty="0" smtClean="0"/>
              <a:t>- Я покажу тебе, но не буду делать этого за тебя.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916832"/>
            <a:ext cx="40324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Возраст 5-6 лет это старший дошкольный возраст. Он является очень важным возрастом в развитии познавательной сферы ребенка, интеллектуальной и личностной.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420888"/>
            <a:ext cx="453650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916832"/>
            <a:ext cx="75822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B0F0"/>
                </a:solidFill>
              </a:rPr>
              <a:t>Благодарим за внимание!</a:t>
            </a:r>
            <a:endParaRPr lang="ru-RU" sz="4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708920"/>
            <a:ext cx="504056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92696"/>
            <a:ext cx="65527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В 5-6 лет ребенок как губка впитывает всю познавательную информацию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060848"/>
            <a:ext cx="619268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2348880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 smtClean="0">
                <a:solidFill>
                  <a:srgbClr val="FF0000"/>
                </a:solidFill>
              </a:rPr>
              <a:t>Сензитивный</a:t>
            </a:r>
            <a:r>
              <a:rPr lang="ru-RU" sz="2400" b="1" i="1" dirty="0" smtClean="0">
                <a:solidFill>
                  <a:srgbClr val="FF0000"/>
                </a:solidFill>
              </a:rPr>
              <a:t> период развития</a:t>
            </a:r>
            <a:r>
              <a:rPr lang="ru-RU" sz="2400" dirty="0" smtClean="0">
                <a:solidFill>
                  <a:srgbClr val="0070C0"/>
                </a:solidFill>
              </a:rPr>
              <a:t>— период в жизни человека, создающий наиболее благоприятные условия для формирования у него определенных психологических свойств и видов поведения.</a:t>
            </a:r>
          </a:p>
          <a:p>
            <a:endParaRPr lang="ru-RU" sz="2400" dirty="0" smtClean="0"/>
          </a:p>
          <a:p>
            <a:r>
              <a:rPr lang="ru-RU" sz="2400" b="1" i="1" dirty="0" err="1" smtClean="0">
                <a:solidFill>
                  <a:srgbClr val="FF0000"/>
                </a:solidFill>
              </a:rPr>
              <a:t>Сензитивный</a:t>
            </a:r>
            <a:r>
              <a:rPr lang="ru-RU" sz="2400" b="1" i="1" dirty="0" smtClean="0">
                <a:solidFill>
                  <a:srgbClr val="FF0000"/>
                </a:solidFill>
              </a:rPr>
              <a:t> период</a:t>
            </a:r>
            <a:r>
              <a:rPr lang="ru-RU" sz="2400" dirty="0" smtClean="0">
                <a:solidFill>
                  <a:srgbClr val="0070C0"/>
                </a:solidFill>
              </a:rPr>
              <a:t> — </a:t>
            </a:r>
            <a:r>
              <a:rPr lang="ru-RU" sz="2400" dirty="0" err="1" smtClean="0">
                <a:solidFill>
                  <a:srgbClr val="0070C0"/>
                </a:solidFill>
              </a:rPr>
              <a:t>период</a:t>
            </a:r>
            <a:r>
              <a:rPr lang="ru-RU" sz="2400" dirty="0" smtClean="0">
                <a:solidFill>
                  <a:srgbClr val="0070C0"/>
                </a:solidFill>
              </a:rPr>
              <a:t> наивысших возможностей для наиболее эффективного развития какой-либо стороны психики. 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11560" y="1922930"/>
            <a:ext cx="8208912" cy="41242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Verdana" pitchFamily="34" charset="0"/>
                <a:cs typeface="Arial" pitchFamily="34" charset="0"/>
              </a:rPr>
              <a:t>Словесные игры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dirty="0" smtClean="0">
              <a:solidFill>
                <a:srgbClr val="000000"/>
              </a:solidFill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  <a:t>Придумай предложение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  <a:t>Самый находчивый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  <a:t>Назови слово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  <a:t>Конкурс загадок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  <a:t>Счет с препятствиями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  <a:t>Кто кого переговорит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  <a:t>Опиши рисунок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  <a:t>Синонимы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  <a:t>Антонимы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  <a:t>Да, нет, не знаю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  <a:t>Прогулка Кати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и другие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84482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Конструктор</a:t>
            </a:r>
            <a:r>
              <a:rPr lang="ru-RU" sz="3200" dirty="0" smtClean="0">
                <a:solidFill>
                  <a:srgbClr val="0070C0"/>
                </a:solidFill>
              </a:rPr>
              <a:t> хорошо развивает логическое мышление. 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4099" name="Picture 3" descr="C:\Users\Пользователь\Desktop\фото группы\SAM_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429000"/>
            <a:ext cx="4536504" cy="32403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logopsi.ucoz.com/_ph/49/8277474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44000" cy="50131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mistergid.ru/image/upload/2011-08-07/330026694634_2298907_risunok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0"/>
            <a:ext cx="608416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estival.1september.ru/articles/522633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20688"/>
            <a:ext cx="5472608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378</TotalTime>
  <Words>607</Words>
  <Application>Microsoft Office PowerPoint</Application>
  <PresentationFormat>Экран (4:3)</PresentationFormat>
  <Paragraphs>75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Шаблон 2</vt:lpstr>
      <vt:lpstr>ВОЗРАСТНЫЕ  ОСОБЕННОСТИ       ДЕТЕЙ  5-6 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Возраст 5-6 лет – активный  период становления личности ребенка. Важно относиться к ребенку бережно, чтобы не растоптать нежные ростки его индивидуальности. Для успешного развития дети нуждаются в том, чаще слышать от родителей слова: </vt:lpstr>
      <vt:lpstr>- Ты мне нравишься таким, какой есть! - Когда ты еще не родился, мы с папой (мамой) ждали именно тебя. - Мне интересно твое мнение. - Как ты считаешь, что лучше для тебя? - Я понимаю тебя. - Ты прекрасно растешь! Мне нравится! - Мне понятно твое волнение (беспокойство). - Ты можешь быть сильным и в то же время попросить о помощи, когда это нужно. - Я покажу тебе, но не буду делать этого за тебя.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 ОСОБЕННОСТИ       ДЕТЕЙ  5-6 ЛЕТ</dc:title>
  <dc:creator>Пользователь</dc:creator>
  <cp:lastModifiedBy>mobiworld</cp:lastModifiedBy>
  <cp:revision>42</cp:revision>
  <dcterms:created xsi:type="dcterms:W3CDTF">2013-10-18T17:44:48Z</dcterms:created>
  <dcterms:modified xsi:type="dcterms:W3CDTF">2017-12-11T00:43:06Z</dcterms:modified>
</cp:coreProperties>
</file>