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2" r:id="rId5"/>
    <p:sldId id="260" r:id="rId6"/>
    <p:sldId id="271" r:id="rId7"/>
    <p:sldId id="261" r:id="rId8"/>
    <p:sldId id="264" r:id="rId9"/>
    <p:sldId id="265" r:id="rId10"/>
    <p:sldId id="266" r:id="rId11"/>
    <p:sldId id="270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41953B"/>
    <a:srgbClr val="A50021"/>
    <a:srgbClr val="C1E8BA"/>
    <a:srgbClr val="FFFFCC"/>
    <a:srgbClr val="AAE1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B0AB3-9400-4793-8FEA-922999CB20FA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623BA-3432-484E-8CDF-F375A3097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004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623BA-3432-484E-8CDF-F375A309724E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2000">
              <a:srgbClr val="21D6E0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2D282-1FC9-4CD9-B76B-E7D02E3D1117}" type="datetimeFigureOut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7CD1F-708B-477A-8E07-CCAFEAC534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11000">
              <a:srgbClr val="21D6E0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8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9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0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1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4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4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2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6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74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4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9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04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12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2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2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8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35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89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7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5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85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1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6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1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6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6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1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6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0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srgbClr val="FFCC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Развитие игровой деятельности дошкольника в условиях введения ФГОС дошкольного образования </a:t>
            </a:r>
          </a:p>
        </p:txBody>
      </p:sp>
      <p:sp>
        <p:nvSpPr>
          <p:cNvPr id="396" name="Подзаголовок 395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88583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Консультация для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воспитателей</a:t>
            </a:r>
          </a:p>
          <a:p>
            <a:pPr algn="l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Подготовил: ст. воспитатель Кондракова Ю.Г.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96473"/>
            <a:ext cx="6643734" cy="675032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Условия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успешного руководства игрой:</a:t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latin typeface="Tahoma" pitchFamily="34" charset="0"/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1791726" y="1269704"/>
            <a:ext cx="5613667" cy="3302304"/>
          </a:xfrm>
          <a:prstGeom prst="roundRect">
            <a:avLst>
              <a:gd name="adj" fmla="val 7968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ru-RU" sz="2000" dirty="0"/>
              <a:t>Умение наблюдать за детьми, понимать их игровые замыслы, переживания.</a:t>
            </a:r>
          </a:p>
          <a:p>
            <a:r>
              <a:rPr lang="ru-RU" sz="2000" dirty="0"/>
              <a:t>Воспитателю необходимо завоевать доверие детей, установить с ними контакт. Это легко достигается в том случае, если воспитатель относится к игре серьёзно, с искренним интересом, без обидного снисхождения.</a:t>
            </a:r>
          </a:p>
          <a:p>
            <a:r>
              <a:rPr lang="ru-RU" sz="2000" dirty="0"/>
              <a:t>Необходимо опираться на психологию детей, считаться с детскими замыслами, бережно относиться к детской выдумке, созданному ребёнком образу.</a:t>
            </a:r>
          </a:p>
          <a:p>
            <a:endParaRPr lang="ru-RU" sz="2400" b="1" dirty="0">
              <a:latin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8650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548680"/>
            <a:ext cx="7921253" cy="1356320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Классификации детских игр</a:t>
            </a:r>
          </a:p>
        </p:txBody>
      </p:sp>
      <p:sp>
        <p:nvSpPr>
          <p:cNvPr id="13315" name="Oval 7"/>
          <p:cNvSpPr>
            <a:spLocks noChangeArrowheads="1"/>
          </p:cNvSpPr>
          <p:nvPr/>
        </p:nvSpPr>
        <p:spPr bwMode="auto">
          <a:xfrm>
            <a:off x="3635375" y="2420938"/>
            <a:ext cx="2160588" cy="7921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dirty="0"/>
              <a:t>ИГРЫ</a:t>
            </a:r>
          </a:p>
        </p:txBody>
      </p:sp>
      <p:sp>
        <p:nvSpPr>
          <p:cNvPr id="13316" name="Rectangle 9"/>
          <p:cNvSpPr>
            <a:spLocks noChangeArrowheads="1"/>
          </p:cNvSpPr>
          <p:nvPr/>
        </p:nvSpPr>
        <p:spPr bwMode="auto">
          <a:xfrm>
            <a:off x="1331913" y="3429000"/>
            <a:ext cx="2881312" cy="7207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dirty="0"/>
              <a:t>Творческие </a:t>
            </a:r>
          </a:p>
        </p:txBody>
      </p:sp>
      <p:sp>
        <p:nvSpPr>
          <p:cNvPr id="13317" name="Rectangle 10"/>
          <p:cNvSpPr>
            <a:spLocks noChangeArrowheads="1"/>
          </p:cNvSpPr>
          <p:nvPr/>
        </p:nvSpPr>
        <p:spPr bwMode="auto">
          <a:xfrm>
            <a:off x="5651500" y="3429000"/>
            <a:ext cx="2881313" cy="7207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dirty="0"/>
              <a:t>С правилами</a:t>
            </a:r>
          </a:p>
        </p:txBody>
      </p:sp>
      <p:sp>
        <p:nvSpPr>
          <p:cNvPr id="13318" name="AutoShape 11"/>
          <p:cNvSpPr>
            <a:spLocks noChangeArrowheads="1"/>
          </p:cNvSpPr>
          <p:nvPr/>
        </p:nvSpPr>
        <p:spPr bwMode="auto">
          <a:xfrm>
            <a:off x="179388" y="4437063"/>
            <a:ext cx="2232025" cy="64928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i="1"/>
              <a:t>режиссерские</a:t>
            </a:r>
          </a:p>
        </p:txBody>
      </p:sp>
      <p:sp>
        <p:nvSpPr>
          <p:cNvPr id="13319" name="AutoShape 12"/>
          <p:cNvSpPr>
            <a:spLocks noChangeArrowheads="1"/>
          </p:cNvSpPr>
          <p:nvPr/>
        </p:nvSpPr>
        <p:spPr bwMode="auto">
          <a:xfrm>
            <a:off x="3059113" y="4508500"/>
            <a:ext cx="2736850" cy="50482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i="1"/>
              <a:t>сюжетно-ролевые</a:t>
            </a:r>
          </a:p>
        </p:txBody>
      </p:sp>
      <p:sp>
        <p:nvSpPr>
          <p:cNvPr id="13320" name="AutoShape 13"/>
          <p:cNvSpPr>
            <a:spLocks noChangeArrowheads="1"/>
          </p:cNvSpPr>
          <p:nvPr/>
        </p:nvSpPr>
        <p:spPr bwMode="auto">
          <a:xfrm>
            <a:off x="179388" y="5661025"/>
            <a:ext cx="2879725" cy="57626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i="1"/>
              <a:t>театрализованные</a:t>
            </a:r>
          </a:p>
        </p:txBody>
      </p:sp>
      <p:sp>
        <p:nvSpPr>
          <p:cNvPr id="13321" name="AutoShape 14"/>
          <p:cNvSpPr>
            <a:spLocks noChangeArrowheads="1"/>
          </p:cNvSpPr>
          <p:nvPr/>
        </p:nvSpPr>
        <p:spPr bwMode="auto">
          <a:xfrm>
            <a:off x="3203575" y="5661025"/>
            <a:ext cx="2232025" cy="57626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i="1"/>
              <a:t>строительные</a:t>
            </a:r>
          </a:p>
        </p:txBody>
      </p:sp>
      <p:sp>
        <p:nvSpPr>
          <p:cNvPr id="13322" name="AutoShape 15"/>
          <p:cNvSpPr>
            <a:spLocks noChangeArrowheads="1"/>
          </p:cNvSpPr>
          <p:nvPr/>
        </p:nvSpPr>
        <p:spPr bwMode="auto">
          <a:xfrm>
            <a:off x="7092950" y="5589588"/>
            <a:ext cx="1873250" cy="576262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i="1"/>
              <a:t>подвижные</a:t>
            </a:r>
          </a:p>
        </p:txBody>
      </p:sp>
      <p:sp>
        <p:nvSpPr>
          <p:cNvPr id="13323" name="AutoShape 16"/>
          <p:cNvSpPr>
            <a:spLocks noChangeArrowheads="1"/>
          </p:cNvSpPr>
          <p:nvPr/>
        </p:nvSpPr>
        <p:spPr bwMode="auto">
          <a:xfrm>
            <a:off x="5867400" y="4868863"/>
            <a:ext cx="2232025" cy="576262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200" b="1" i="1"/>
              <a:t>дидактические</a:t>
            </a:r>
          </a:p>
        </p:txBody>
      </p:sp>
      <p:sp>
        <p:nvSpPr>
          <p:cNvPr id="13324" name="Line 17"/>
          <p:cNvSpPr>
            <a:spLocks noChangeShapeType="1"/>
          </p:cNvSpPr>
          <p:nvPr/>
        </p:nvSpPr>
        <p:spPr bwMode="auto">
          <a:xfrm>
            <a:off x="5508625" y="3068638"/>
            <a:ext cx="1584325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8"/>
          <p:cNvSpPr>
            <a:spLocks noChangeShapeType="1"/>
          </p:cNvSpPr>
          <p:nvPr/>
        </p:nvSpPr>
        <p:spPr bwMode="auto">
          <a:xfrm flipH="1">
            <a:off x="2484438" y="3068638"/>
            <a:ext cx="1438275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19"/>
          <p:cNvSpPr>
            <a:spLocks noChangeShapeType="1"/>
          </p:cNvSpPr>
          <p:nvPr/>
        </p:nvSpPr>
        <p:spPr bwMode="auto">
          <a:xfrm flipH="1">
            <a:off x="2339975" y="4149725"/>
            <a:ext cx="360363" cy="151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7" name="Line 20"/>
          <p:cNvSpPr>
            <a:spLocks noChangeShapeType="1"/>
          </p:cNvSpPr>
          <p:nvPr/>
        </p:nvSpPr>
        <p:spPr bwMode="auto">
          <a:xfrm>
            <a:off x="2700338" y="4149725"/>
            <a:ext cx="503237" cy="1655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8" name="Line 21"/>
          <p:cNvSpPr>
            <a:spLocks noChangeShapeType="1"/>
          </p:cNvSpPr>
          <p:nvPr/>
        </p:nvSpPr>
        <p:spPr bwMode="auto">
          <a:xfrm>
            <a:off x="2700338" y="4149725"/>
            <a:ext cx="1584325" cy="358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22"/>
          <p:cNvSpPr>
            <a:spLocks noChangeShapeType="1"/>
          </p:cNvSpPr>
          <p:nvPr/>
        </p:nvSpPr>
        <p:spPr bwMode="auto">
          <a:xfrm flipH="1">
            <a:off x="1331913" y="4149725"/>
            <a:ext cx="1368425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23"/>
          <p:cNvSpPr>
            <a:spLocks noChangeShapeType="1"/>
          </p:cNvSpPr>
          <p:nvPr/>
        </p:nvSpPr>
        <p:spPr bwMode="auto">
          <a:xfrm>
            <a:off x="8243888" y="4149725"/>
            <a:ext cx="144462" cy="1439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Line 24"/>
          <p:cNvSpPr>
            <a:spLocks noChangeShapeType="1"/>
          </p:cNvSpPr>
          <p:nvPr/>
        </p:nvSpPr>
        <p:spPr bwMode="auto">
          <a:xfrm flipH="1">
            <a:off x="6948488" y="4149725"/>
            <a:ext cx="1295400" cy="719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6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11000">
              <a:srgbClr val="21D6E0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804988" y="4559300"/>
            <a:ext cx="5486400" cy="566738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СПАСИБО ЗА ВНИМАНИЕ!</a:t>
            </a: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7" name="Рисунок 356"/>
          <p:cNvSpPr>
            <a:spLocks noGrp="1"/>
          </p:cNvSpPr>
          <p:nvPr>
            <p:ph type="pic" idx="1"/>
          </p:nvPr>
        </p:nvSpPr>
        <p:spPr>
          <a:xfrm>
            <a:off x="1792288" y="409575"/>
            <a:ext cx="5486400" cy="4114800"/>
          </a:xfrm>
        </p:spPr>
      </p:sp>
      <p:sp>
        <p:nvSpPr>
          <p:cNvPr id="396" name="Подзаголовок 395"/>
          <p:cNvSpPr>
            <a:spLocks noGrp="1"/>
          </p:cNvSpPr>
          <p:nvPr>
            <p:ph type="body" sz="half" idx="2"/>
          </p:nvPr>
        </p:nvSpPr>
        <p:spPr>
          <a:xfrm>
            <a:off x="1792288" y="5214938"/>
            <a:ext cx="5486400" cy="804862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 НОВЫХ ВСТРЕЧ!</a:t>
            </a: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35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7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329"/>
          <p:cNvGrpSpPr/>
          <p:nvPr/>
        </p:nvGrpSpPr>
        <p:grpSpPr>
          <a:xfrm>
            <a:off x="1857356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29"/>
          <p:cNvGrpSpPr/>
          <p:nvPr/>
        </p:nvGrpSpPr>
        <p:grpSpPr>
          <a:xfrm rot="16200000">
            <a:off x="6043727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29"/>
          <p:cNvGrpSpPr/>
          <p:nvPr/>
        </p:nvGrpSpPr>
        <p:grpSpPr>
          <a:xfrm rot="5400000">
            <a:off x="6611849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11000">
              <a:srgbClr val="21D6E0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0"/>
            <a:ext cx="6643734" cy="1143000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 fontScale="90000"/>
          </a:bodyPr>
          <a:lstStyle/>
          <a:p>
            <a:r>
              <a:rPr lang="en-US" sz="6600" b="1" dirty="0" smtClean="0">
                <a:ln>
                  <a:solidFill>
                    <a:sysClr val="windowText" lastClr="000000"/>
                  </a:solidFill>
                </a:ln>
                <a:solidFill>
                  <a:srgbClr val="FFCC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SPRING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FFCC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928662" y="1685314"/>
            <a:ext cx="7800972" cy="3361277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 fontAlgn="base">
              <a:spcAft>
                <a:spcPct val="0"/>
              </a:spcAft>
              <a:buNone/>
            </a:pPr>
            <a:r>
              <a:rPr lang="ru-RU" sz="4800" b="1" i="1" kern="0" dirty="0">
                <a:solidFill>
                  <a:srgbClr val="002060"/>
                </a:solidFill>
                <a:latin typeface="Arial" charset="0"/>
              </a:rPr>
              <a:t>Хорошая игра похожа на хорошую работу, плохая игра похожа на плохую работу</a:t>
            </a:r>
            <a:r>
              <a:rPr lang="ru-RU" sz="4000" kern="0" dirty="0">
                <a:solidFill>
                  <a:srgbClr val="002060"/>
                </a:solidFill>
                <a:latin typeface="Arial" charset="0"/>
              </a:rPr>
              <a:t>   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ru-RU" sz="4000" kern="0" dirty="0">
                <a:solidFill>
                  <a:srgbClr val="000000"/>
                </a:solidFill>
                <a:latin typeface="Arial" charset="0"/>
              </a:rPr>
              <a:t>                   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ru-RU" sz="4000" kern="0" dirty="0">
                <a:solidFill>
                  <a:srgbClr val="000000"/>
                </a:solidFill>
                <a:latin typeface="Arial" charset="0"/>
              </a:rPr>
              <a:t>                        А.С. Макаренко</a:t>
            </a:r>
            <a:r>
              <a:rPr lang="ru-RU" kern="0" dirty="0">
                <a:solidFill>
                  <a:srgbClr val="000000"/>
                </a:solidFill>
              </a:rPr>
              <a:t>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0"/>
            <a:ext cx="6643734" cy="1143000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/>
          </a:bodyPr>
          <a:lstStyle/>
          <a:p>
            <a:r>
              <a:rPr lang="ru-RU" sz="2400" i="1" kern="0" dirty="0">
                <a:solidFill>
                  <a:srgbClr val="CC0000"/>
                </a:solidFill>
                <a:latin typeface="Arial" charset="0"/>
              </a:rPr>
              <a:t>Игра – ведущий вид деятельности детей дошкольного возраста</a:t>
            </a:r>
            <a:endParaRPr lang="ru-RU" sz="2400" dirty="0">
              <a:ln>
                <a:solidFill>
                  <a:sysClr val="windowText" lastClr="000000"/>
                </a:solidFill>
              </a:ln>
              <a:solidFill>
                <a:srgbClr val="FFCC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3760731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Arial" charset="0"/>
              </a:rPr>
              <a:t>Определение ведущего вида деятельности дано </a:t>
            </a:r>
            <a:r>
              <a:rPr lang="ru-RU" sz="2400" dirty="0" err="1">
                <a:latin typeface="Arial" charset="0"/>
              </a:rPr>
              <a:t>А.Н.Леонтьевым</a:t>
            </a:r>
            <a:r>
              <a:rPr lang="ru-RU" sz="2400" dirty="0">
                <a:latin typeface="Arial" charset="0"/>
              </a:rPr>
              <a:t>: это деятельность, развитие которой обусловливает главные изменения в психических процессах и психологических особенностях личности на данной стадии развития. Это деятельность, в которой возникают и дифференцируются новые виды деятельности, формируются или перестраиваются психические процессы, происходят основные личностные изменения ребенка.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6281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0" name="Заголовок 1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471487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>  </a:t>
            </a:r>
            <a:r>
              <a:rPr lang="ru-RU" sz="4000" dirty="0" smtClean="0">
                <a:solidFill>
                  <a:srgbClr val="002060"/>
                </a:solidFill>
                <a:latin typeface="Arial" charset="0"/>
              </a:rPr>
              <a:t>- развлекательная;</a:t>
            </a:r>
            <a:br>
              <a:rPr lang="ru-RU" sz="4000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" charset="0"/>
              </a:rPr>
              <a:t>- коммуникативная;   </a:t>
            </a:r>
            <a:br>
              <a:rPr lang="ru-RU" sz="4000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" charset="0"/>
              </a:rPr>
              <a:t>      - терапевтическая;</a:t>
            </a:r>
            <a:br>
              <a:rPr lang="ru-RU" sz="4000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" charset="0"/>
              </a:rPr>
              <a:t> - самореализации;</a:t>
            </a:r>
            <a:br>
              <a:rPr lang="ru-RU" sz="4000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" charset="0"/>
              </a:rPr>
              <a:t>   - социализации</a:t>
            </a: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endParaRPr lang="ru-RU" sz="4000" dirty="0" smtClean="0">
              <a:latin typeface="Arial" charset="0"/>
            </a:endParaRPr>
          </a:p>
        </p:txBody>
      </p:sp>
      <p:sp>
        <p:nvSpPr>
          <p:cNvPr id="411" name="Заголовок 1"/>
          <p:cNvSpPr>
            <a:spLocks noGrp="1"/>
          </p:cNvSpPr>
          <p:nvPr>
            <p:ph type="title"/>
          </p:nvPr>
        </p:nvSpPr>
        <p:spPr>
          <a:xfrm>
            <a:off x="1214438" y="17463"/>
            <a:ext cx="664368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chemeClr val="folHlink"/>
                </a:solidFill>
                <a:latin typeface="Arial" charset="0"/>
              </a:rPr>
              <a:t/>
            </a:r>
            <a:br>
              <a:rPr lang="ru-RU" sz="4000" b="1" dirty="0" smtClean="0">
                <a:solidFill>
                  <a:schemeClr val="folHlink"/>
                </a:solidFill>
                <a:latin typeface="Arial" charset="0"/>
              </a:rPr>
            </a:br>
            <a:r>
              <a:rPr lang="ru-RU" sz="4000" b="1" dirty="0">
                <a:solidFill>
                  <a:schemeClr val="folHlink"/>
                </a:solidFill>
                <a:latin typeface="Arial" charset="0"/>
              </a:rPr>
              <a:t/>
            </a:r>
            <a:br>
              <a:rPr lang="ru-RU" sz="4000" b="1" dirty="0">
                <a:solidFill>
                  <a:schemeClr val="folHlink"/>
                </a:solidFill>
                <a:latin typeface="Arial" charset="0"/>
              </a:rPr>
            </a:br>
            <a:r>
              <a:rPr lang="ru-RU" sz="4000" b="1" dirty="0" smtClean="0">
                <a:solidFill>
                  <a:schemeClr val="folHlink"/>
                </a:solidFill>
                <a:latin typeface="Arial" charset="0"/>
              </a:rPr>
              <a:t/>
            </a:r>
            <a:br>
              <a:rPr lang="ru-RU" sz="4000" b="1" dirty="0" smtClean="0">
                <a:solidFill>
                  <a:schemeClr val="folHlink"/>
                </a:solidFill>
                <a:latin typeface="Arial" charset="0"/>
              </a:rPr>
            </a:br>
            <a:r>
              <a:rPr lang="ru-RU" sz="4000" b="1" dirty="0">
                <a:solidFill>
                  <a:schemeClr val="folHlink"/>
                </a:solidFill>
                <a:latin typeface="Arial" charset="0"/>
              </a:rPr>
              <a:t/>
            </a:r>
            <a:br>
              <a:rPr lang="ru-RU" sz="4000" b="1" dirty="0">
                <a:solidFill>
                  <a:schemeClr val="folHlink"/>
                </a:solidFill>
                <a:latin typeface="Arial" charset="0"/>
              </a:rPr>
            </a:br>
            <a:r>
              <a:rPr lang="ru-RU" sz="4000" b="1" dirty="0" smtClean="0">
                <a:solidFill>
                  <a:schemeClr val="folHlink"/>
                </a:solidFill>
                <a:latin typeface="Arial" charset="0"/>
              </a:rPr>
              <a:t>Функции игры:</a:t>
            </a: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endParaRPr lang="ru-RU" sz="4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9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98" decel="100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" grpId="0"/>
      <p:bldP spid="4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0"/>
            <a:ext cx="6643734" cy="1143000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/>
          </a:bodyPr>
          <a:lstStyle/>
          <a:p>
            <a:r>
              <a:rPr lang="ru-RU" sz="2800" dirty="0" smtClean="0">
                <a:ln>
                  <a:solidFill>
                    <a:sysClr val="windowText" lastClr="000000"/>
                  </a:solidFill>
                </a:ln>
                <a:solidFill>
                  <a:srgbClr val="FFCC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ИГРА</a:t>
            </a:r>
            <a:endParaRPr lang="ru-RU" sz="2800" dirty="0">
              <a:ln>
                <a:solidFill>
                  <a:sysClr val="windowText" lastClr="000000"/>
                </a:solidFill>
              </a:ln>
              <a:solidFill>
                <a:srgbClr val="FFCC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714908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Arial" charset="0"/>
              </a:rPr>
              <a:t>Планомерное обогащение жизненного опыта детей, расширение их знаний об окружающей действительности;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Arial" charset="0"/>
              </a:rPr>
              <a:t>Обогащение детского игрового опыта и культуры игры во время совместных (обучающих) игр педагога с детьми;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Arial" charset="0"/>
              </a:rPr>
              <a:t>Создание развивающей предметно-игровой среды с учетом обогащающегося жизненного и игрового опыта детей;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Arial" charset="0"/>
              </a:rPr>
              <a:t>Проблемное общение взрослого с детьми направлено на активизацию игры детей через постановку новых игровых задач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529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67055" y="96473"/>
            <a:ext cx="6643734" cy="675032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игры</a:t>
            </a:r>
            <a:endParaRPr lang="ru-RU" sz="2800" b="1" dirty="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1428728" y="1269704"/>
            <a:ext cx="6118443" cy="3239416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endParaRPr lang="ru-RU" sz="2400" b="1" dirty="0">
              <a:latin typeface="Times New Roman" pitchFamily="18" charset="0"/>
            </a:endParaRPr>
          </a:p>
          <a:p>
            <a:pPr>
              <a:spcBef>
                <a:spcPts val="80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1. Игра – это свободная развивающая деятельность, осуществляемая по желанию ребенка, ради удовольствия от самого процесса деятельности, а не для какого-либо результата.</a:t>
            </a:r>
          </a:p>
          <a:p>
            <a:pPr>
              <a:spcBef>
                <a:spcPts val="80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2. Игровая деятельность носит творческий импровизационный характер.</a:t>
            </a:r>
          </a:p>
          <a:p>
            <a:pPr>
              <a:spcBef>
                <a:spcPts val="80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3. Игровой деятельности сопутствуют эмоциональная приподнятость, соперничество, состязательность.</a:t>
            </a:r>
          </a:p>
          <a:p>
            <a:pPr>
              <a:spcBef>
                <a:spcPts val="80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4. Для игры характерно наличие прямых или косвенных правил, отражающих содержание игры.</a:t>
            </a:r>
          </a:p>
          <a:p>
            <a:pPr>
              <a:spcBef>
                <a:spcPts val="800"/>
              </a:spcBef>
              <a:buNone/>
            </a:pPr>
            <a:endParaRPr lang="ru-RU" sz="1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spcBef>
                <a:spcPts val="800"/>
              </a:spcBef>
              <a:buNone/>
            </a:pPr>
            <a:endParaRPr lang="ru-RU" sz="16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6781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17815"/>
            <a:ext cx="6643734" cy="1143000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Какие качества формируются у ребёнка в процессе игры?</a:t>
            </a:r>
            <a:endParaRPr lang="ru-RU" sz="2800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714908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Произвольное поведение, познавательные процессы</a:t>
            </a:r>
          </a:p>
          <a:p>
            <a:pPr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В игре развивается способность к воображению, образному мышлению, это происходит по тому, что ребёнок воссоздаёт в игре то, что ему интересно с помощью условных действий.</a:t>
            </a:r>
          </a:p>
          <a:p>
            <a:pPr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В игре ребёнок воссоздаёт действие взрослого и приобретает опыт взаимодействия со сверстниками.</a:t>
            </a:r>
          </a:p>
          <a:p>
            <a:pPr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В игре он учится подчинять свои желания определённым требованиям. Это важно для воспитания воли.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422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17815"/>
            <a:ext cx="6643734" cy="1143000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C0000"/>
                </a:solidFill>
                <a:latin typeface="Arial" charset="0"/>
              </a:rPr>
              <a:t>Факторы реализации игры:</a:t>
            </a:r>
            <a:endParaRPr lang="ru-RU" sz="2800" b="1" dirty="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500034" y="1285860"/>
            <a:ext cx="7819000" cy="4400579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установление содержательной связи между знаниями детей об окружающей действительности (содержание познавательной сферы) и их игрой;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включение всех видов игр в педагогический процесс;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своевременная организация развивающей предметно-игровой среды;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квалифицированное участие педагогов в педагогическом процессе, обеспечивающем право ребенка на игру;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индивидуальный подход к воспитанию, обучению, развитию детей в игровой деятельности;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перспективное планирование развития игры (комплексный метод);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использование эффективных методов и приемов, способствующих развитию игры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1533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Овал 108"/>
          <p:cNvSpPr/>
          <p:nvPr/>
        </p:nvSpPr>
        <p:spPr>
          <a:xfrm>
            <a:off x="163482" y="387328"/>
            <a:ext cx="1053703" cy="1006623"/>
          </a:xfrm>
          <a:prstGeom prst="ellipse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4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7"/>
          <p:cNvGrpSpPr/>
          <p:nvPr/>
        </p:nvGrpSpPr>
        <p:grpSpPr>
          <a:xfrm>
            <a:off x="-836391" y="302553"/>
            <a:ext cx="9285264" cy="7124638"/>
            <a:chOff x="-836391" y="302553"/>
            <a:chExt cx="9285264" cy="7124638"/>
          </a:xfrm>
        </p:grpSpPr>
        <p:sp>
          <p:nvSpPr>
            <p:cNvPr id="383" name="Полилиния 382"/>
            <p:cNvSpPr/>
            <p:nvPr/>
          </p:nvSpPr>
          <p:spPr>
            <a:xfrm rot="1219034">
              <a:off x="208762" y="205413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4" name="Полилиния 383"/>
            <p:cNvSpPr/>
            <p:nvPr/>
          </p:nvSpPr>
          <p:spPr>
            <a:xfrm rot="1635534">
              <a:off x="184862" y="2709745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5" name="Полилиния 384"/>
            <p:cNvSpPr/>
            <p:nvPr/>
          </p:nvSpPr>
          <p:spPr>
            <a:xfrm rot="2120141">
              <a:off x="-7745" y="3397179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6" name="Полилиния 385"/>
            <p:cNvSpPr/>
            <p:nvPr/>
          </p:nvSpPr>
          <p:spPr>
            <a:xfrm rot="2683881">
              <a:off x="-836391" y="3656663"/>
              <a:ext cx="8240111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7" name="Полилиния 386"/>
            <p:cNvSpPr/>
            <p:nvPr/>
          </p:nvSpPr>
          <p:spPr>
            <a:xfrm rot="3406944">
              <a:off x="-1350748" y="3554015"/>
              <a:ext cx="7124638" cy="621713"/>
            </a:xfrm>
            <a:custGeom>
              <a:avLst/>
              <a:gdLst>
                <a:gd name="connsiteX0" fmla="*/ 63062 w 8240111"/>
                <a:gd name="connsiteY0" fmla="*/ 0 h 809297"/>
                <a:gd name="connsiteX1" fmla="*/ 8240111 w 8240111"/>
                <a:gd name="connsiteY1" fmla="*/ 42041 h 809297"/>
                <a:gd name="connsiteX2" fmla="*/ 8219090 w 8240111"/>
                <a:gd name="connsiteY2" fmla="*/ 809297 h 809297"/>
                <a:gd name="connsiteX3" fmla="*/ 0 w 8240111"/>
                <a:gd name="connsiteY3" fmla="*/ 315310 h 809297"/>
                <a:gd name="connsiteX4" fmla="*/ 63062 w 8240111"/>
                <a:gd name="connsiteY4" fmla="*/ 0 h 80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111" h="809297">
                  <a:moveTo>
                    <a:pt x="63062" y="0"/>
                  </a:moveTo>
                  <a:lnTo>
                    <a:pt x="8240111" y="42041"/>
                  </a:lnTo>
                  <a:lnTo>
                    <a:pt x="8219090" y="809297"/>
                  </a:lnTo>
                  <a:lnTo>
                    <a:pt x="0" y="315310"/>
                  </a:lnTo>
                  <a:lnTo>
                    <a:pt x="63062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54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9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7" name="Облако 106"/>
          <p:cNvSpPr/>
          <p:nvPr/>
        </p:nvSpPr>
        <p:spPr>
          <a:xfrm>
            <a:off x="2571736" y="571480"/>
            <a:ext cx="5000660" cy="857256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блако 107"/>
          <p:cNvSpPr/>
          <p:nvPr/>
        </p:nvSpPr>
        <p:spPr>
          <a:xfrm>
            <a:off x="5429256" y="1928802"/>
            <a:ext cx="3429024" cy="714380"/>
          </a:xfrm>
          <a:prstGeom prst="cloud">
            <a:avLst/>
          </a:prstGeom>
          <a:gradFill flip="none" rotWithShape="1">
            <a:gsLst>
              <a:gs pos="0">
                <a:srgbClr val="AAE1F4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02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8415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56"/>
          <p:cNvGrpSpPr/>
          <p:nvPr/>
        </p:nvGrpSpPr>
        <p:grpSpPr>
          <a:xfrm>
            <a:off x="5072066" y="0"/>
            <a:ext cx="4762740" cy="3000396"/>
            <a:chOff x="5214942" y="-71462"/>
            <a:chExt cx="4191236" cy="2724650"/>
          </a:xfrm>
        </p:grpSpPr>
        <p:sp>
          <p:nvSpPr>
            <p:cNvPr id="4" name="Полилиния 3"/>
            <p:cNvSpPr/>
            <p:nvPr/>
          </p:nvSpPr>
          <p:spPr>
            <a:xfrm>
              <a:off x="5318235" y="785794"/>
              <a:ext cx="3825765" cy="1734207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860733" flipV="1">
              <a:off x="6909393" y="3183"/>
              <a:ext cx="2496785" cy="1305578"/>
            </a:xfrm>
            <a:custGeom>
              <a:avLst/>
              <a:gdLst>
                <a:gd name="connsiteX0" fmla="*/ 3825765 w 3825765"/>
                <a:gd name="connsiteY0" fmla="*/ 546538 h 1734207"/>
                <a:gd name="connsiteX1" fmla="*/ 2816772 w 3825765"/>
                <a:gd name="connsiteY1" fmla="*/ 714703 h 1734207"/>
                <a:gd name="connsiteX2" fmla="*/ 2028496 w 3825765"/>
                <a:gd name="connsiteY2" fmla="*/ 767255 h 1734207"/>
                <a:gd name="connsiteX3" fmla="*/ 1334813 w 3825765"/>
                <a:gd name="connsiteY3" fmla="*/ 31531 h 1734207"/>
                <a:gd name="connsiteX4" fmla="*/ 1902372 w 3825765"/>
                <a:gd name="connsiteY4" fmla="*/ 767255 h 1734207"/>
                <a:gd name="connsiteX5" fmla="*/ 935420 w 3825765"/>
                <a:gd name="connsiteY5" fmla="*/ 567559 h 1734207"/>
                <a:gd name="connsiteX6" fmla="*/ 945931 w 3825765"/>
                <a:gd name="connsiteY6" fmla="*/ 0 h 1734207"/>
                <a:gd name="connsiteX7" fmla="*/ 819806 w 3825765"/>
                <a:gd name="connsiteY7" fmla="*/ 536028 h 1734207"/>
                <a:gd name="connsiteX8" fmla="*/ 0 w 3825765"/>
                <a:gd name="connsiteY8" fmla="*/ 430924 h 1734207"/>
                <a:gd name="connsiteX9" fmla="*/ 746234 w 3825765"/>
                <a:gd name="connsiteY9" fmla="*/ 630621 h 1734207"/>
                <a:gd name="connsiteX10" fmla="*/ 262758 w 3825765"/>
                <a:gd name="connsiteY10" fmla="*/ 893379 h 1734207"/>
                <a:gd name="connsiteX11" fmla="*/ 914400 w 3825765"/>
                <a:gd name="connsiteY11" fmla="*/ 683172 h 1734207"/>
                <a:gd name="connsiteX12" fmla="*/ 1965434 w 3825765"/>
                <a:gd name="connsiteY12" fmla="*/ 956441 h 1734207"/>
                <a:gd name="connsiteX13" fmla="*/ 1566041 w 3825765"/>
                <a:gd name="connsiteY13" fmla="*/ 1303283 h 1734207"/>
                <a:gd name="connsiteX14" fmla="*/ 882868 w 3825765"/>
                <a:gd name="connsiteY14" fmla="*/ 1208690 h 1734207"/>
                <a:gd name="connsiteX15" fmla="*/ 1492468 w 3825765"/>
                <a:gd name="connsiteY15" fmla="*/ 1355834 h 1734207"/>
                <a:gd name="connsiteX16" fmla="*/ 998482 w 3825765"/>
                <a:gd name="connsiteY16" fmla="*/ 1692166 h 1734207"/>
                <a:gd name="connsiteX17" fmla="*/ 1597572 w 3825765"/>
                <a:gd name="connsiteY17" fmla="*/ 1429407 h 1734207"/>
                <a:gd name="connsiteX18" fmla="*/ 2028496 w 3825765"/>
                <a:gd name="connsiteY18" fmla="*/ 1734207 h 1734207"/>
                <a:gd name="connsiteX19" fmla="*/ 1713186 w 3825765"/>
                <a:gd name="connsiteY19" fmla="*/ 1366345 h 1734207"/>
                <a:gd name="connsiteX20" fmla="*/ 2133600 w 3825765"/>
                <a:gd name="connsiteY20" fmla="*/ 966952 h 1734207"/>
                <a:gd name="connsiteX21" fmla="*/ 2900855 w 3825765"/>
                <a:gd name="connsiteY21" fmla="*/ 935421 h 1734207"/>
                <a:gd name="connsiteX22" fmla="*/ 3815255 w 3825765"/>
                <a:gd name="connsiteY22" fmla="*/ 809297 h 1734207"/>
                <a:gd name="connsiteX23" fmla="*/ 3825765 w 3825765"/>
                <a:gd name="connsiteY23" fmla="*/ 546538 h 173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25765" h="1734207">
                  <a:moveTo>
                    <a:pt x="3825765" y="546538"/>
                  </a:moveTo>
                  <a:lnTo>
                    <a:pt x="2816772" y="714703"/>
                  </a:lnTo>
                  <a:lnTo>
                    <a:pt x="2028496" y="767255"/>
                  </a:lnTo>
                  <a:lnTo>
                    <a:pt x="1334813" y="31531"/>
                  </a:lnTo>
                  <a:lnTo>
                    <a:pt x="1902372" y="767255"/>
                  </a:lnTo>
                  <a:lnTo>
                    <a:pt x="935420" y="567559"/>
                  </a:lnTo>
                  <a:lnTo>
                    <a:pt x="945931" y="0"/>
                  </a:lnTo>
                  <a:lnTo>
                    <a:pt x="819806" y="536028"/>
                  </a:lnTo>
                  <a:lnTo>
                    <a:pt x="0" y="430924"/>
                  </a:lnTo>
                  <a:lnTo>
                    <a:pt x="746234" y="630621"/>
                  </a:lnTo>
                  <a:lnTo>
                    <a:pt x="262758" y="893379"/>
                  </a:lnTo>
                  <a:lnTo>
                    <a:pt x="914400" y="683172"/>
                  </a:lnTo>
                  <a:lnTo>
                    <a:pt x="1965434" y="956441"/>
                  </a:lnTo>
                  <a:lnTo>
                    <a:pt x="1566041" y="1303283"/>
                  </a:lnTo>
                  <a:lnTo>
                    <a:pt x="882868" y="1208690"/>
                  </a:lnTo>
                  <a:lnTo>
                    <a:pt x="1492468" y="1355834"/>
                  </a:lnTo>
                  <a:lnTo>
                    <a:pt x="998482" y="1692166"/>
                  </a:lnTo>
                  <a:lnTo>
                    <a:pt x="1597572" y="1429407"/>
                  </a:lnTo>
                  <a:lnTo>
                    <a:pt x="2028496" y="1734207"/>
                  </a:lnTo>
                  <a:lnTo>
                    <a:pt x="1713186" y="1366345"/>
                  </a:lnTo>
                  <a:lnTo>
                    <a:pt x="2133600" y="966952"/>
                  </a:lnTo>
                  <a:cubicBezTo>
                    <a:pt x="2389346" y="956296"/>
                    <a:pt x="2644887" y="935421"/>
                    <a:pt x="2900855" y="935421"/>
                  </a:cubicBezTo>
                  <a:lnTo>
                    <a:pt x="3815255" y="809297"/>
                  </a:lnTo>
                  <a:lnTo>
                    <a:pt x="3825765" y="546538"/>
                  </a:lnTo>
                  <a:close/>
                </a:path>
              </a:pathLst>
            </a:cu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000892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9708205">
              <a:off x="7500958" y="7141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814390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786710" y="-7146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358082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6715140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286644" y="92867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721520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7572396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 rot="1969772">
              <a:off x="7844062" y="91107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786710" y="42860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8286776" y="50004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572264" y="78579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20410928">
              <a:off x="6072198" y="71435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 rot="587691">
              <a:off x="5214942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 rot="20411730">
              <a:off x="5429256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 rot="1771934">
              <a:off x="6072198" y="185736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 27"/>
            <p:cNvSpPr/>
            <p:nvPr/>
          </p:nvSpPr>
          <p:spPr>
            <a:xfrm rot="1666315">
              <a:off x="6215074" y="228599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7143768" y="235743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721520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072198" y="107154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олилиния 31"/>
            <p:cNvSpPr/>
            <p:nvPr/>
          </p:nvSpPr>
          <p:spPr>
            <a:xfrm rot="1065905">
              <a:off x="550069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олилиния 32"/>
            <p:cNvSpPr/>
            <p:nvPr/>
          </p:nvSpPr>
          <p:spPr>
            <a:xfrm rot="19191918">
              <a:off x="5715008" y="150017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 rot="1361292">
              <a:off x="5857884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олилиния 34"/>
            <p:cNvSpPr/>
            <p:nvPr/>
          </p:nvSpPr>
          <p:spPr>
            <a:xfrm rot="1099206">
              <a:off x="6000760" y="142873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олилиния 35"/>
            <p:cNvSpPr/>
            <p:nvPr/>
          </p:nvSpPr>
          <p:spPr>
            <a:xfrm rot="20247737">
              <a:off x="6689470" y="104357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692945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6858016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7215206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5643570" y="121442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олилиния 40"/>
            <p:cNvSpPr/>
            <p:nvPr/>
          </p:nvSpPr>
          <p:spPr>
            <a:xfrm rot="20716111">
              <a:off x="6286512" y="12858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5857884" y="100010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6286512" y="171448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олилиния 43"/>
            <p:cNvSpPr/>
            <p:nvPr/>
          </p:nvSpPr>
          <p:spPr>
            <a:xfrm rot="1666315">
              <a:off x="6410397" y="1978341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олилиния 44"/>
            <p:cNvSpPr/>
            <p:nvPr/>
          </p:nvSpPr>
          <p:spPr>
            <a:xfrm>
              <a:off x="6500826" y="22145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6572264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олилиния 46"/>
            <p:cNvSpPr/>
            <p:nvPr/>
          </p:nvSpPr>
          <p:spPr>
            <a:xfrm rot="1771934">
              <a:off x="669803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олилиния 47"/>
            <p:cNvSpPr/>
            <p:nvPr/>
          </p:nvSpPr>
          <p:spPr>
            <a:xfrm rot="1771934">
              <a:off x="7055221" y="2051454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6858016" y="1785926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олилиния 49"/>
            <p:cNvSpPr/>
            <p:nvPr/>
          </p:nvSpPr>
          <p:spPr>
            <a:xfrm rot="1874304">
              <a:off x="7556933" y="5526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олилиния 50"/>
            <p:cNvSpPr/>
            <p:nvPr/>
          </p:nvSpPr>
          <p:spPr>
            <a:xfrm rot="1874304">
              <a:off x="6985430" y="48126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олилиния 51"/>
            <p:cNvSpPr/>
            <p:nvPr/>
          </p:nvSpPr>
          <p:spPr>
            <a:xfrm>
              <a:off x="7929586" y="142852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олилиния 52"/>
            <p:cNvSpPr/>
            <p:nvPr/>
          </p:nvSpPr>
          <p:spPr>
            <a:xfrm>
              <a:off x="7643834" y="214290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олилиния 53"/>
            <p:cNvSpPr/>
            <p:nvPr/>
          </p:nvSpPr>
          <p:spPr>
            <a:xfrm>
              <a:off x="7929586" y="64291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олилиния 54"/>
            <p:cNvSpPr/>
            <p:nvPr/>
          </p:nvSpPr>
          <p:spPr>
            <a:xfrm rot="1874304">
              <a:off x="8056999" y="409823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олилиния 55"/>
            <p:cNvSpPr/>
            <p:nvPr/>
          </p:nvSpPr>
          <p:spPr>
            <a:xfrm>
              <a:off x="6572264" y="1357298"/>
              <a:ext cx="285752" cy="295758"/>
            </a:xfrm>
            <a:custGeom>
              <a:avLst/>
              <a:gdLst>
                <a:gd name="connsiteX0" fmla="*/ 0 w 357190"/>
                <a:gd name="connsiteY0" fmla="*/ 136434 h 357190"/>
                <a:gd name="connsiteX1" fmla="*/ 136435 w 357190"/>
                <a:gd name="connsiteY1" fmla="*/ 136435 h 357190"/>
                <a:gd name="connsiteX2" fmla="*/ 178595 w 357190"/>
                <a:gd name="connsiteY2" fmla="*/ 0 h 357190"/>
                <a:gd name="connsiteX3" fmla="*/ 220755 w 357190"/>
                <a:gd name="connsiteY3" fmla="*/ 136435 h 357190"/>
                <a:gd name="connsiteX4" fmla="*/ 357190 w 357190"/>
                <a:gd name="connsiteY4" fmla="*/ 136434 h 357190"/>
                <a:gd name="connsiteX5" fmla="*/ 246811 w 357190"/>
                <a:gd name="connsiteY5" fmla="*/ 220754 h 357190"/>
                <a:gd name="connsiteX6" fmla="*/ 288973 w 357190"/>
                <a:gd name="connsiteY6" fmla="*/ 357189 h 357190"/>
                <a:gd name="connsiteX7" fmla="*/ 178595 w 357190"/>
                <a:gd name="connsiteY7" fmla="*/ 272867 h 357190"/>
                <a:gd name="connsiteX8" fmla="*/ 68217 w 357190"/>
                <a:gd name="connsiteY8" fmla="*/ 357189 h 357190"/>
                <a:gd name="connsiteX9" fmla="*/ 110379 w 357190"/>
                <a:gd name="connsiteY9" fmla="*/ 220754 h 357190"/>
                <a:gd name="connsiteX10" fmla="*/ 0 w 357190"/>
                <a:gd name="connsiteY10" fmla="*/ 136434 h 357190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57189"/>
                <a:gd name="connsiteX1" fmla="*/ 136435 w 357190"/>
                <a:gd name="connsiteY1" fmla="*/ 136435 h 357189"/>
                <a:gd name="connsiteX2" fmla="*/ 178595 w 357190"/>
                <a:gd name="connsiteY2" fmla="*/ 0 h 357189"/>
                <a:gd name="connsiteX3" fmla="*/ 220755 w 357190"/>
                <a:gd name="connsiteY3" fmla="*/ 136435 h 357189"/>
                <a:gd name="connsiteX4" fmla="*/ 357190 w 357190"/>
                <a:gd name="connsiteY4" fmla="*/ 136434 h 357189"/>
                <a:gd name="connsiteX5" fmla="*/ 246811 w 357190"/>
                <a:gd name="connsiteY5" fmla="*/ 220754 h 357189"/>
                <a:gd name="connsiteX6" fmla="*/ 288973 w 357190"/>
                <a:gd name="connsiteY6" fmla="*/ 357189 h 357189"/>
                <a:gd name="connsiteX7" fmla="*/ 178595 w 357190"/>
                <a:gd name="connsiteY7" fmla="*/ 272867 h 357189"/>
                <a:gd name="connsiteX8" fmla="*/ 68217 w 357190"/>
                <a:gd name="connsiteY8" fmla="*/ 357189 h 357189"/>
                <a:gd name="connsiteX9" fmla="*/ 110379 w 357190"/>
                <a:gd name="connsiteY9" fmla="*/ 220754 h 357189"/>
                <a:gd name="connsiteX10" fmla="*/ 0 w 357190"/>
                <a:gd name="connsiteY10" fmla="*/ 136434 h 357189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  <a:gd name="connsiteX0" fmla="*/ 0 w 357190"/>
                <a:gd name="connsiteY0" fmla="*/ 136434 h 367196"/>
                <a:gd name="connsiteX1" fmla="*/ 136435 w 357190"/>
                <a:gd name="connsiteY1" fmla="*/ 136435 h 367196"/>
                <a:gd name="connsiteX2" fmla="*/ 178595 w 357190"/>
                <a:gd name="connsiteY2" fmla="*/ 0 h 367196"/>
                <a:gd name="connsiteX3" fmla="*/ 220755 w 357190"/>
                <a:gd name="connsiteY3" fmla="*/ 136435 h 367196"/>
                <a:gd name="connsiteX4" fmla="*/ 357190 w 357190"/>
                <a:gd name="connsiteY4" fmla="*/ 136434 h 367196"/>
                <a:gd name="connsiteX5" fmla="*/ 246811 w 357190"/>
                <a:gd name="connsiteY5" fmla="*/ 220754 h 367196"/>
                <a:gd name="connsiteX6" fmla="*/ 288973 w 357190"/>
                <a:gd name="connsiteY6" fmla="*/ 357189 h 367196"/>
                <a:gd name="connsiteX7" fmla="*/ 178595 w 357190"/>
                <a:gd name="connsiteY7" fmla="*/ 272867 h 367196"/>
                <a:gd name="connsiteX8" fmla="*/ 68217 w 357190"/>
                <a:gd name="connsiteY8" fmla="*/ 357189 h 367196"/>
                <a:gd name="connsiteX9" fmla="*/ 110379 w 357190"/>
                <a:gd name="connsiteY9" fmla="*/ 220754 h 367196"/>
                <a:gd name="connsiteX10" fmla="*/ 0 w 357190"/>
                <a:gd name="connsiteY10" fmla="*/ 136434 h 3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7190" h="367196">
                  <a:moveTo>
                    <a:pt x="0" y="136434"/>
                  </a:moveTo>
                  <a:cubicBezTo>
                    <a:pt x="78799" y="67393"/>
                    <a:pt x="90957" y="136435"/>
                    <a:pt x="136435" y="136435"/>
                  </a:cubicBezTo>
                  <a:cubicBezTo>
                    <a:pt x="150488" y="90957"/>
                    <a:pt x="78800" y="69306"/>
                    <a:pt x="178595" y="0"/>
                  </a:cubicBezTo>
                  <a:cubicBezTo>
                    <a:pt x="283064" y="78878"/>
                    <a:pt x="206702" y="90957"/>
                    <a:pt x="220755" y="136435"/>
                  </a:cubicBezTo>
                  <a:cubicBezTo>
                    <a:pt x="266233" y="136435"/>
                    <a:pt x="256925" y="57868"/>
                    <a:pt x="357190" y="136434"/>
                  </a:cubicBezTo>
                  <a:cubicBezTo>
                    <a:pt x="341810" y="262187"/>
                    <a:pt x="283604" y="192647"/>
                    <a:pt x="246811" y="220754"/>
                  </a:cubicBezTo>
                  <a:cubicBezTo>
                    <a:pt x="260865" y="266232"/>
                    <a:pt x="336814" y="259338"/>
                    <a:pt x="288973" y="357189"/>
                  </a:cubicBezTo>
                  <a:cubicBezTo>
                    <a:pt x="180725" y="367196"/>
                    <a:pt x="215388" y="300974"/>
                    <a:pt x="178595" y="272867"/>
                  </a:cubicBezTo>
                  <a:cubicBezTo>
                    <a:pt x="141802" y="300974"/>
                    <a:pt x="169287" y="364814"/>
                    <a:pt x="68217" y="357189"/>
                  </a:cubicBezTo>
                  <a:cubicBezTo>
                    <a:pt x="15580" y="261719"/>
                    <a:pt x="96325" y="266232"/>
                    <a:pt x="110379" y="220754"/>
                  </a:cubicBezTo>
                  <a:cubicBezTo>
                    <a:pt x="73586" y="192647"/>
                    <a:pt x="20108" y="245519"/>
                    <a:pt x="0" y="1364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1000">
                  <a:schemeClr val="accent2">
                    <a:lumMod val="20000"/>
                    <a:lumOff val="80000"/>
                  </a:schemeClr>
                </a:gs>
                <a:gs pos="55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3175">
              <a:noFill/>
            </a:ln>
            <a:scene3d>
              <a:camera prst="orthographicFront"/>
              <a:lightRig rig="threePt" dir="t"/>
            </a:scene3d>
            <a:sp3d prstMaterial="matte"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218"/>
          <p:cNvGrpSpPr/>
          <p:nvPr/>
        </p:nvGrpSpPr>
        <p:grpSpPr>
          <a:xfrm>
            <a:off x="-55071" y="3786190"/>
            <a:ext cx="9247681" cy="3082320"/>
            <a:chOff x="-65581" y="3302758"/>
            <a:chExt cx="9247681" cy="3555242"/>
          </a:xfrm>
        </p:grpSpPr>
        <p:sp>
          <p:nvSpPr>
            <p:cNvPr id="117" name="Полилиния 116"/>
            <p:cNvSpPr/>
            <p:nvPr/>
          </p:nvSpPr>
          <p:spPr>
            <a:xfrm>
              <a:off x="-12700" y="5146130"/>
              <a:ext cx="9156700" cy="1711869"/>
            </a:xfrm>
            <a:custGeom>
              <a:avLst/>
              <a:gdLst>
                <a:gd name="connsiteX0" fmla="*/ 0 w 7531100"/>
                <a:gd name="connsiteY0" fmla="*/ 0 h 1384300"/>
                <a:gd name="connsiteX1" fmla="*/ 3200400 w 7531100"/>
                <a:gd name="connsiteY1" fmla="*/ 12700 h 1384300"/>
                <a:gd name="connsiteX2" fmla="*/ 6070600 w 7531100"/>
                <a:gd name="connsiteY2" fmla="*/ 241300 h 1384300"/>
                <a:gd name="connsiteX3" fmla="*/ 7531100 w 7531100"/>
                <a:gd name="connsiteY3" fmla="*/ 1371600 h 1384300"/>
                <a:gd name="connsiteX4" fmla="*/ 0 w 7531100"/>
                <a:gd name="connsiteY4" fmla="*/ 1384300 h 1384300"/>
                <a:gd name="connsiteX5" fmla="*/ 0 w 7531100"/>
                <a:gd name="connsiteY5" fmla="*/ 0 h 1384300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31100 w 7531100"/>
                <a:gd name="connsiteY3" fmla="*/ 1699169 h 1711869"/>
                <a:gd name="connsiteX4" fmla="*/ 0 w 7531100"/>
                <a:gd name="connsiteY4" fmla="*/ 1711869 h 1711869"/>
                <a:gd name="connsiteX5" fmla="*/ 0 w 7531100"/>
                <a:gd name="connsiteY5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  <a:gd name="connsiteX0" fmla="*/ 0 w 7531100"/>
                <a:gd name="connsiteY0" fmla="*/ 327569 h 1711869"/>
                <a:gd name="connsiteX1" fmla="*/ 3200400 w 7531100"/>
                <a:gd name="connsiteY1" fmla="*/ 340269 h 1711869"/>
                <a:gd name="connsiteX2" fmla="*/ 6070600 w 7531100"/>
                <a:gd name="connsiteY2" fmla="*/ 568869 h 1711869"/>
                <a:gd name="connsiteX3" fmla="*/ 7518023 w 7531100"/>
                <a:gd name="connsiteY3" fmla="*/ 311666 h 1711869"/>
                <a:gd name="connsiteX4" fmla="*/ 7531100 w 7531100"/>
                <a:gd name="connsiteY4" fmla="*/ 1699169 h 1711869"/>
                <a:gd name="connsiteX5" fmla="*/ 0 w 7531100"/>
                <a:gd name="connsiteY5" fmla="*/ 1711869 h 1711869"/>
                <a:gd name="connsiteX6" fmla="*/ 0 w 7531100"/>
                <a:gd name="connsiteY6" fmla="*/ 327569 h 171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31100" h="1711869">
                  <a:moveTo>
                    <a:pt x="0" y="327569"/>
                  </a:moveTo>
                  <a:cubicBezTo>
                    <a:pt x="998562" y="0"/>
                    <a:pt x="2157430" y="512234"/>
                    <a:pt x="3200400" y="340269"/>
                  </a:cubicBezTo>
                  <a:cubicBezTo>
                    <a:pt x="4225399" y="178329"/>
                    <a:pt x="5274201" y="94191"/>
                    <a:pt x="6070600" y="568869"/>
                  </a:cubicBezTo>
                  <a:cubicBezTo>
                    <a:pt x="6563499" y="668857"/>
                    <a:pt x="7177844" y="446598"/>
                    <a:pt x="7518023" y="311666"/>
                  </a:cubicBezTo>
                  <a:lnTo>
                    <a:pt x="7531100" y="1699169"/>
                  </a:lnTo>
                  <a:lnTo>
                    <a:pt x="0" y="1711869"/>
                  </a:lnTo>
                  <a:lnTo>
                    <a:pt x="0" y="327569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119"/>
            <p:cNvGrpSpPr/>
            <p:nvPr/>
          </p:nvGrpSpPr>
          <p:grpSpPr>
            <a:xfrm>
              <a:off x="428596" y="3632354"/>
              <a:ext cx="1109662" cy="1971543"/>
              <a:chOff x="428596" y="3632354"/>
              <a:chExt cx="1109662" cy="1971543"/>
            </a:xfrm>
          </p:grpSpPr>
          <p:sp>
            <p:nvSpPr>
              <p:cNvPr id="118" name="Равнобедренный треугольник 117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олилиния 118"/>
              <p:cNvSpPr/>
              <p:nvPr/>
            </p:nvSpPr>
            <p:spPr>
              <a:xfrm>
                <a:off x="428596" y="3632354"/>
                <a:ext cx="1109662" cy="1812775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20"/>
            <p:cNvGrpSpPr/>
            <p:nvPr/>
          </p:nvGrpSpPr>
          <p:grpSpPr>
            <a:xfrm>
              <a:off x="7858148" y="4209144"/>
              <a:ext cx="928694" cy="1537629"/>
              <a:chOff x="428596" y="3829035"/>
              <a:chExt cx="1109662" cy="1774862"/>
            </a:xfrm>
          </p:grpSpPr>
          <p:sp>
            <p:nvSpPr>
              <p:cNvPr id="122" name="Равнобедренный треугольник 121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Полилиния 122"/>
              <p:cNvSpPr/>
              <p:nvPr/>
            </p:nvSpPr>
            <p:spPr>
              <a:xfrm>
                <a:off x="428596" y="3829035"/>
                <a:ext cx="1109662" cy="1616093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4500562" y="3302758"/>
              <a:ext cx="1357322" cy="2269381"/>
              <a:chOff x="428596" y="3644850"/>
              <a:chExt cx="1109662" cy="1959047"/>
            </a:xfrm>
          </p:grpSpPr>
          <p:sp>
            <p:nvSpPr>
              <p:cNvPr id="125" name="Равнобедренный треугольник 124"/>
              <p:cNvSpPr/>
              <p:nvPr/>
            </p:nvSpPr>
            <p:spPr>
              <a:xfrm>
                <a:off x="859577" y="4460889"/>
                <a:ext cx="214314" cy="1143008"/>
              </a:xfrm>
              <a:prstGeom prst="triangle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олилиния 125"/>
              <p:cNvSpPr/>
              <p:nvPr/>
            </p:nvSpPr>
            <p:spPr>
              <a:xfrm>
                <a:off x="428596" y="3644850"/>
                <a:ext cx="1109662" cy="1800279"/>
              </a:xfrm>
              <a:custGeom>
                <a:avLst/>
                <a:gdLst>
                  <a:gd name="connsiteX0" fmla="*/ 0 w 642942"/>
                  <a:gd name="connsiteY0" fmla="*/ 1143008 h 1143008"/>
                  <a:gd name="connsiteX1" fmla="*/ 321471 w 642942"/>
                  <a:gd name="connsiteY1" fmla="*/ 0 h 1143008"/>
                  <a:gd name="connsiteX2" fmla="*/ 642942 w 642942"/>
                  <a:gd name="connsiteY2" fmla="*/ 1143008 h 1143008"/>
                  <a:gd name="connsiteX3" fmla="*/ 0 w 642942"/>
                  <a:gd name="connsiteY3" fmla="*/ 1143008 h 1143008"/>
                  <a:gd name="connsiteX0" fmla="*/ 0 w 642942"/>
                  <a:gd name="connsiteY0" fmla="*/ 1225565 h 1225565"/>
                  <a:gd name="connsiteX1" fmla="*/ 321471 w 642942"/>
                  <a:gd name="connsiteY1" fmla="*/ 82557 h 1225565"/>
                  <a:gd name="connsiteX2" fmla="*/ 642942 w 642942"/>
                  <a:gd name="connsiteY2" fmla="*/ 1225565 h 1225565"/>
                  <a:gd name="connsiteX3" fmla="*/ 0 w 642942"/>
                  <a:gd name="connsiteY3" fmla="*/ 1225565 h 1225565"/>
                  <a:gd name="connsiteX0" fmla="*/ 0 w 642942"/>
                  <a:gd name="connsiteY0" fmla="*/ 1246203 h 1246203"/>
                  <a:gd name="connsiteX1" fmla="*/ 321471 w 642942"/>
                  <a:gd name="connsiteY1" fmla="*/ 103195 h 1246203"/>
                  <a:gd name="connsiteX2" fmla="*/ 642942 w 642942"/>
                  <a:gd name="connsiteY2" fmla="*/ 1246203 h 1246203"/>
                  <a:gd name="connsiteX3" fmla="*/ 0 w 642942"/>
                  <a:gd name="connsiteY3" fmla="*/ 1246203 h 1246203"/>
                  <a:gd name="connsiteX0" fmla="*/ 0 w 892995"/>
                  <a:gd name="connsiteY0" fmla="*/ 1246203 h 1390650"/>
                  <a:gd name="connsiteX1" fmla="*/ 321471 w 892995"/>
                  <a:gd name="connsiteY1" fmla="*/ 103195 h 1390650"/>
                  <a:gd name="connsiteX2" fmla="*/ 642942 w 892995"/>
                  <a:gd name="connsiteY2" fmla="*/ 1246203 h 1390650"/>
                  <a:gd name="connsiteX3" fmla="*/ 0 w 892995"/>
                  <a:gd name="connsiteY3" fmla="*/ 1246203 h 1390650"/>
                  <a:gd name="connsiteX0" fmla="*/ 216667 w 1109662"/>
                  <a:gd name="connsiteY0" fmla="*/ 1246203 h 1428750"/>
                  <a:gd name="connsiteX1" fmla="*/ 538138 w 1109662"/>
                  <a:gd name="connsiteY1" fmla="*/ 103195 h 1428750"/>
                  <a:gd name="connsiteX2" fmla="*/ 859609 w 1109662"/>
                  <a:gd name="connsiteY2" fmla="*/ 1246203 h 1428750"/>
                  <a:gd name="connsiteX3" fmla="*/ 216667 w 1109662"/>
                  <a:gd name="connsiteY3" fmla="*/ 1246203 h 1428750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  <a:gd name="connsiteX0" fmla="*/ 216667 w 1109662"/>
                  <a:gd name="connsiteY0" fmla="*/ 1246203 h 1444625"/>
                  <a:gd name="connsiteX1" fmla="*/ 538138 w 1109662"/>
                  <a:gd name="connsiteY1" fmla="*/ 103195 h 1444625"/>
                  <a:gd name="connsiteX2" fmla="*/ 859609 w 1109662"/>
                  <a:gd name="connsiteY2" fmla="*/ 1246203 h 1444625"/>
                  <a:gd name="connsiteX3" fmla="*/ 216667 w 1109662"/>
                  <a:gd name="connsiteY3" fmla="*/ 1246203 h 144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9662" h="1444625">
                    <a:moveTo>
                      <a:pt x="216667" y="1246203"/>
                    </a:moveTo>
                    <a:cubicBezTo>
                      <a:pt x="0" y="1428750"/>
                      <a:pt x="396081" y="0"/>
                      <a:pt x="538138" y="103195"/>
                    </a:cubicBezTo>
                    <a:cubicBezTo>
                      <a:pt x="675481" y="20638"/>
                      <a:pt x="1109662" y="1390650"/>
                      <a:pt x="859609" y="1246203"/>
                    </a:cubicBezTo>
                    <a:cubicBezTo>
                      <a:pt x="650081" y="1444625"/>
                      <a:pt x="523081" y="1406525"/>
                      <a:pt x="216667" y="1246203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effectLst>
                <a:outerShdw blurRad="266700" dist="165100" dir="3960000" sx="90000" sy="-19000" rotWithShape="0">
                  <a:prstClr val="black">
                    <a:alpha val="39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4318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6" name="Полилиния 115"/>
            <p:cNvSpPr/>
            <p:nvPr/>
          </p:nvSpPr>
          <p:spPr>
            <a:xfrm>
              <a:off x="-65581" y="5715016"/>
              <a:ext cx="9247681" cy="1142984"/>
            </a:xfrm>
            <a:custGeom>
              <a:avLst/>
              <a:gdLst>
                <a:gd name="connsiteX0" fmla="*/ 9194800 w 9781117"/>
                <a:gd name="connsiteY0" fmla="*/ 511588 h 2492788"/>
                <a:gd name="connsiteX1" fmla="*/ 5715000 w 9781117"/>
                <a:gd name="connsiteY1" fmla="*/ 295688 h 2492788"/>
                <a:gd name="connsiteX2" fmla="*/ 1765300 w 9781117"/>
                <a:gd name="connsiteY2" fmla="*/ 943388 h 2492788"/>
                <a:gd name="connsiteX3" fmla="*/ 63500 w 9781117"/>
                <a:gd name="connsiteY3" fmla="*/ 816388 h 2492788"/>
                <a:gd name="connsiteX4" fmla="*/ 0 w 9781117"/>
                <a:gd name="connsiteY4" fmla="*/ 2480088 h 2492788"/>
                <a:gd name="connsiteX5" fmla="*/ 9232900 w 9781117"/>
                <a:gd name="connsiteY5" fmla="*/ 2492788 h 2492788"/>
                <a:gd name="connsiteX6" fmla="*/ 9194800 w 9781117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511588 h 2492788"/>
                <a:gd name="connsiteX1" fmla="*/ 5715000 w 9247681"/>
                <a:gd name="connsiteY1" fmla="*/ 295688 h 2492788"/>
                <a:gd name="connsiteX2" fmla="*/ 1765300 w 9247681"/>
                <a:gd name="connsiteY2" fmla="*/ 943388 h 2492788"/>
                <a:gd name="connsiteX3" fmla="*/ 63500 w 9247681"/>
                <a:gd name="connsiteY3" fmla="*/ 816388 h 2492788"/>
                <a:gd name="connsiteX4" fmla="*/ 0 w 9247681"/>
                <a:gd name="connsiteY4" fmla="*/ 2480088 h 2492788"/>
                <a:gd name="connsiteX5" fmla="*/ 9232900 w 9247681"/>
                <a:gd name="connsiteY5" fmla="*/ 2492788 h 2492788"/>
                <a:gd name="connsiteX6" fmla="*/ 9194800 w 9247681"/>
                <a:gd name="connsiteY6" fmla="*/ 511588 h 249278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  <a:gd name="connsiteX0" fmla="*/ 9194800 w 9247681"/>
                <a:gd name="connsiteY0" fmla="*/ 487658 h 2468858"/>
                <a:gd name="connsiteX1" fmla="*/ 5715000 w 9247681"/>
                <a:gd name="connsiteY1" fmla="*/ 271758 h 2468858"/>
                <a:gd name="connsiteX2" fmla="*/ 1765300 w 9247681"/>
                <a:gd name="connsiteY2" fmla="*/ 919458 h 2468858"/>
                <a:gd name="connsiteX3" fmla="*/ 63500 w 9247681"/>
                <a:gd name="connsiteY3" fmla="*/ 792458 h 2468858"/>
                <a:gd name="connsiteX4" fmla="*/ 0 w 9247681"/>
                <a:gd name="connsiteY4" fmla="*/ 2456158 h 2468858"/>
                <a:gd name="connsiteX5" fmla="*/ 9232900 w 9247681"/>
                <a:gd name="connsiteY5" fmla="*/ 2468858 h 2468858"/>
                <a:gd name="connsiteX6" fmla="*/ 9194800 w 9247681"/>
                <a:gd name="connsiteY6" fmla="*/ 487658 h 24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247681" h="2468858">
                  <a:moveTo>
                    <a:pt x="9194800" y="487658"/>
                  </a:moveTo>
                  <a:cubicBezTo>
                    <a:pt x="8608483" y="121475"/>
                    <a:pt x="6832055" y="802503"/>
                    <a:pt x="5715000" y="271758"/>
                  </a:cubicBezTo>
                  <a:cubicBezTo>
                    <a:pt x="5445623" y="0"/>
                    <a:pt x="2116574" y="444364"/>
                    <a:pt x="1765300" y="919458"/>
                  </a:cubicBezTo>
                  <a:cubicBezTo>
                    <a:pt x="1117095" y="1140637"/>
                    <a:pt x="630767" y="834791"/>
                    <a:pt x="63500" y="792458"/>
                  </a:cubicBezTo>
                  <a:lnTo>
                    <a:pt x="0" y="2456158"/>
                  </a:lnTo>
                  <a:lnTo>
                    <a:pt x="9232900" y="2468858"/>
                  </a:lnTo>
                  <a:cubicBezTo>
                    <a:pt x="9215861" y="1804322"/>
                    <a:pt x="9247681" y="1320553"/>
                    <a:pt x="9194800" y="487658"/>
                  </a:cubicBez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4889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143"/>
          <p:cNvGrpSpPr/>
          <p:nvPr/>
        </p:nvGrpSpPr>
        <p:grpSpPr>
          <a:xfrm rot="626960">
            <a:off x="7869702" y="5933812"/>
            <a:ext cx="928662" cy="1000108"/>
            <a:chOff x="5898071" y="4400554"/>
            <a:chExt cx="2324143" cy="2470145"/>
          </a:xfrm>
        </p:grpSpPr>
        <p:sp>
          <p:nvSpPr>
            <p:cNvPr id="145" name="Полилиния 14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олилиния 14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олилиния 14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Полилиния 14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Полилиния 14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Полилиния 14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7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56" name="Полилиния 15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7" name="Полилиния 15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8" name="Полилиния 15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8" name="Группа 138"/>
            <p:cNvGrpSpPr/>
            <p:nvPr/>
          </p:nvGrpSpPr>
          <p:grpSpPr>
            <a:xfrm rot="639347">
              <a:off x="6792579" y="4410371"/>
              <a:ext cx="798923" cy="2457470"/>
              <a:chOff x="6586553" y="4400554"/>
              <a:chExt cx="798923" cy="2457470"/>
            </a:xfrm>
          </p:grpSpPr>
          <p:sp>
            <p:nvSpPr>
              <p:cNvPr id="153" name="Полилиния 15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4" name="Полилиния 15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5" name="Полилиния 15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9" name="Группа 158"/>
          <p:cNvGrpSpPr/>
          <p:nvPr/>
        </p:nvGrpSpPr>
        <p:grpSpPr>
          <a:xfrm rot="388224">
            <a:off x="6557801" y="5855841"/>
            <a:ext cx="1292760" cy="1084245"/>
            <a:chOff x="5898071" y="4400554"/>
            <a:chExt cx="2324143" cy="2470145"/>
          </a:xfrm>
        </p:grpSpPr>
        <p:sp>
          <p:nvSpPr>
            <p:cNvPr id="160" name="Полилиния 15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Полилиния 16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Полилиния 16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Полилиния 16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Полилиния 16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Полилиния 16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0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71" name="Полилиния 170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олилиния 171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олилиния 172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1" name="Группа 173"/>
          <p:cNvGrpSpPr/>
          <p:nvPr/>
        </p:nvGrpSpPr>
        <p:grpSpPr>
          <a:xfrm rot="626960">
            <a:off x="8369768" y="5933813"/>
            <a:ext cx="928662" cy="1000108"/>
            <a:chOff x="5898071" y="4400554"/>
            <a:chExt cx="2324143" cy="2470145"/>
          </a:xfrm>
        </p:grpSpPr>
        <p:sp>
          <p:nvSpPr>
            <p:cNvPr id="175" name="Полилиния 17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Полилиния 17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Полилиния 17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Полилиния 17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Полилиния 17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Полилиния 17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2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186" name="Полилиния 18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Полилиния 18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Полилиния 18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3" name="Группа 142"/>
          <p:cNvGrpSpPr/>
          <p:nvPr/>
        </p:nvGrpSpPr>
        <p:grpSpPr>
          <a:xfrm rot="20815479">
            <a:off x="7178705" y="5851445"/>
            <a:ext cx="1292760" cy="1079937"/>
            <a:chOff x="5898071" y="4410369"/>
            <a:chExt cx="2324143" cy="2460330"/>
          </a:xfrm>
        </p:grpSpPr>
        <p:sp>
          <p:nvSpPr>
            <p:cNvPr id="127" name="Полилиния 126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Полилиния 127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олилиния 128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Полилиния 129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олилиния 131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6" name="Группа 138"/>
            <p:cNvGrpSpPr/>
            <p:nvPr/>
          </p:nvGrpSpPr>
          <p:grpSpPr>
            <a:xfrm rot="639347">
              <a:off x="6792579" y="4410369"/>
              <a:ext cx="798923" cy="2457470"/>
              <a:chOff x="6586553" y="4400554"/>
              <a:chExt cx="798923" cy="2457470"/>
            </a:xfrm>
          </p:grpSpPr>
          <p:sp>
            <p:nvSpPr>
              <p:cNvPr id="140" name="Полилиния 139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1" name="Полилиния 140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2" name="Полилиния 141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97" name="Группа 203"/>
          <p:cNvGrpSpPr/>
          <p:nvPr/>
        </p:nvGrpSpPr>
        <p:grpSpPr>
          <a:xfrm rot="626960">
            <a:off x="3440547" y="6005251"/>
            <a:ext cx="928662" cy="1000108"/>
            <a:chOff x="5898071" y="4400554"/>
            <a:chExt cx="2324143" cy="2470145"/>
          </a:xfrm>
        </p:grpSpPr>
        <p:sp>
          <p:nvSpPr>
            <p:cNvPr id="205" name="Полилиния 204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Полилиния 205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Полилиния 206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Полилиния 207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Полилиния 208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Полилиния 209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16" name="Полилиния 215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7" name="Полилиния 216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8" name="Полилиния 217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38"/>
            <p:cNvGrpSpPr/>
            <p:nvPr/>
          </p:nvGrpSpPr>
          <p:grpSpPr>
            <a:xfrm rot="639347">
              <a:off x="6792579" y="4410375"/>
              <a:ext cx="798923" cy="2457470"/>
              <a:chOff x="6586553" y="4400554"/>
              <a:chExt cx="798923" cy="2457470"/>
            </a:xfrm>
          </p:grpSpPr>
          <p:sp>
            <p:nvSpPr>
              <p:cNvPr id="213" name="Полилиния 212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Полилиния 213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Полилиния 214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0" name="Группа 219"/>
          <p:cNvGrpSpPr/>
          <p:nvPr/>
        </p:nvGrpSpPr>
        <p:grpSpPr>
          <a:xfrm rot="20477843">
            <a:off x="4922140" y="5908939"/>
            <a:ext cx="928662" cy="1000108"/>
            <a:chOff x="5898071" y="4400554"/>
            <a:chExt cx="2324143" cy="2470145"/>
          </a:xfrm>
        </p:grpSpPr>
        <p:sp>
          <p:nvSpPr>
            <p:cNvPr id="221" name="Полилиния 22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Полилиния 22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Полилиния 22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Полилиния 22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Полилиния 22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Полилиния 22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32" name="Полилиния 23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3" name="Полилиния 23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4" name="Полилиния 23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2" name="Группа 138"/>
            <p:cNvGrpSpPr/>
            <p:nvPr/>
          </p:nvGrpSpPr>
          <p:grpSpPr>
            <a:xfrm rot="639347">
              <a:off x="6792579" y="4410377"/>
              <a:ext cx="798923" cy="2457470"/>
              <a:chOff x="6586553" y="4400554"/>
              <a:chExt cx="798923" cy="2457470"/>
            </a:xfrm>
          </p:grpSpPr>
          <p:sp>
            <p:nvSpPr>
              <p:cNvPr id="229" name="Полилиния 228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0" name="Полилиния 229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1" name="Полилиния 230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234"/>
          <p:cNvGrpSpPr/>
          <p:nvPr/>
        </p:nvGrpSpPr>
        <p:grpSpPr>
          <a:xfrm rot="20416555">
            <a:off x="3927703" y="5985261"/>
            <a:ext cx="928662" cy="1000108"/>
            <a:chOff x="5898071" y="4400554"/>
            <a:chExt cx="2324143" cy="2470145"/>
          </a:xfrm>
        </p:grpSpPr>
        <p:sp>
          <p:nvSpPr>
            <p:cNvPr id="236" name="Полилиния 235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Полилиния 236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Полилиния 237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Полилиния 238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Полилиния 239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Полилиния 240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4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47" name="Полилиния 246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Полилиния 247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Полилиния 248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5" name="Группа 188"/>
          <p:cNvGrpSpPr/>
          <p:nvPr/>
        </p:nvGrpSpPr>
        <p:grpSpPr>
          <a:xfrm rot="709197">
            <a:off x="4239936" y="5884284"/>
            <a:ext cx="1292760" cy="1083291"/>
            <a:chOff x="5898071" y="4410280"/>
            <a:chExt cx="2324143" cy="2467972"/>
          </a:xfrm>
        </p:grpSpPr>
        <p:sp>
          <p:nvSpPr>
            <p:cNvPr id="190" name="Полилиния 189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Полилиния 190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олилиния 191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Полилиния 192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6" name="Группа 138"/>
            <p:cNvGrpSpPr/>
            <p:nvPr/>
          </p:nvGrpSpPr>
          <p:grpSpPr>
            <a:xfrm rot="639347">
              <a:off x="6791608" y="4410280"/>
              <a:ext cx="798923" cy="2467972"/>
              <a:chOff x="6586553" y="4400554"/>
              <a:chExt cx="798923" cy="2467972"/>
            </a:xfrm>
          </p:grpSpPr>
          <p:sp>
            <p:nvSpPr>
              <p:cNvPr id="198" name="Полилиния 197"/>
              <p:cNvSpPr/>
              <p:nvPr/>
            </p:nvSpPr>
            <p:spPr>
              <a:xfrm flipH="1">
                <a:off x="6910157" y="5154015"/>
                <a:ext cx="142905" cy="1714511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9" name="Полилиния 198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0" name="Полилиния 199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0" name="Группа 249"/>
          <p:cNvGrpSpPr/>
          <p:nvPr/>
        </p:nvGrpSpPr>
        <p:grpSpPr>
          <a:xfrm rot="20571690">
            <a:off x="3127103" y="5901080"/>
            <a:ext cx="928662" cy="1000108"/>
            <a:chOff x="5898071" y="4400554"/>
            <a:chExt cx="2324143" cy="2470145"/>
          </a:xfrm>
        </p:grpSpPr>
        <p:sp>
          <p:nvSpPr>
            <p:cNvPr id="251" name="Полилиния 250"/>
            <p:cNvSpPr/>
            <p:nvPr/>
          </p:nvSpPr>
          <p:spPr>
            <a:xfrm>
              <a:off x="5898071" y="4931288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Полилиния 251"/>
            <p:cNvSpPr/>
            <p:nvPr/>
          </p:nvSpPr>
          <p:spPr>
            <a:xfrm>
              <a:off x="6357950" y="4918589"/>
              <a:ext cx="79269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Полилиния 252"/>
            <p:cNvSpPr/>
            <p:nvPr/>
          </p:nvSpPr>
          <p:spPr>
            <a:xfrm>
              <a:off x="6072198" y="4918589"/>
              <a:ext cx="1149884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Полилиния 253"/>
            <p:cNvSpPr/>
            <p:nvPr/>
          </p:nvSpPr>
          <p:spPr>
            <a:xfrm flipH="1">
              <a:off x="7000892" y="4918589"/>
              <a:ext cx="1221322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Полилиния 254"/>
            <p:cNvSpPr/>
            <p:nvPr/>
          </p:nvSpPr>
          <p:spPr>
            <a:xfrm flipH="1">
              <a:off x="7000892" y="4918589"/>
              <a:ext cx="785818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Полилиния 255"/>
            <p:cNvSpPr/>
            <p:nvPr/>
          </p:nvSpPr>
          <p:spPr>
            <a:xfrm flipH="1">
              <a:off x="6929454" y="4918589"/>
              <a:ext cx="500066" cy="1939411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37"/>
            <p:cNvGrpSpPr/>
            <p:nvPr/>
          </p:nvGrpSpPr>
          <p:grpSpPr>
            <a:xfrm rot="21430290">
              <a:off x="6560974" y="4400554"/>
              <a:ext cx="798923" cy="2457470"/>
              <a:chOff x="6586553" y="4400554"/>
              <a:chExt cx="798923" cy="2457470"/>
            </a:xfrm>
          </p:grpSpPr>
          <p:sp>
            <p:nvSpPr>
              <p:cNvPr id="262" name="Полилиния 261"/>
              <p:cNvSpPr/>
              <p:nvPr/>
            </p:nvSpPr>
            <p:spPr>
              <a:xfrm flipH="1">
                <a:off x="6929454" y="5143512"/>
                <a:ext cx="142905" cy="1714512"/>
              </a:xfrm>
              <a:custGeom>
                <a:avLst/>
                <a:gdLst>
                  <a:gd name="connsiteX0" fmla="*/ 1016000 w 1016000"/>
                  <a:gd name="connsiteY0" fmla="*/ 1778000 h 1803400"/>
                  <a:gd name="connsiteX1" fmla="*/ 0 w 1016000"/>
                  <a:gd name="connsiteY1" fmla="*/ 0 h 1803400"/>
                  <a:gd name="connsiteX2" fmla="*/ 901700 w 1016000"/>
                  <a:gd name="connsiteY2" fmla="*/ 1803400 h 1803400"/>
                  <a:gd name="connsiteX3" fmla="*/ 1016000 w 1016000"/>
                  <a:gd name="connsiteY3" fmla="*/ 1778000 h 1803400"/>
                  <a:gd name="connsiteX0" fmla="*/ 1016000 w 1016000"/>
                  <a:gd name="connsiteY0" fmla="*/ 1914011 h 1939411"/>
                  <a:gd name="connsiteX1" fmla="*/ 0 w 1016000"/>
                  <a:gd name="connsiteY1" fmla="*/ 136011 h 1939411"/>
                  <a:gd name="connsiteX2" fmla="*/ 901700 w 1016000"/>
                  <a:gd name="connsiteY2" fmla="*/ 1939411 h 1939411"/>
                  <a:gd name="connsiteX3" fmla="*/ 1016000 w 1016000"/>
                  <a:gd name="connsiteY3" fmla="*/ 1914011 h 1939411"/>
                  <a:gd name="connsiteX0" fmla="*/ 1269483 w 1269483"/>
                  <a:gd name="connsiteY0" fmla="*/ 2019845 h 2045245"/>
                  <a:gd name="connsiteX1" fmla="*/ 253483 w 1269483"/>
                  <a:gd name="connsiteY1" fmla="*/ 241845 h 2045245"/>
                  <a:gd name="connsiteX2" fmla="*/ 1155183 w 1269483"/>
                  <a:gd name="connsiteY2" fmla="*/ 2045245 h 2045245"/>
                  <a:gd name="connsiteX3" fmla="*/ 1269483 w 1269483"/>
                  <a:gd name="connsiteY3" fmla="*/ 2019845 h 2045245"/>
                  <a:gd name="connsiteX0" fmla="*/ 1175829 w 1175829"/>
                  <a:gd name="connsiteY0" fmla="*/ 1914011 h 1939411"/>
                  <a:gd name="connsiteX1" fmla="*/ 159829 w 1175829"/>
                  <a:gd name="connsiteY1" fmla="*/ 136011 h 1939411"/>
                  <a:gd name="connsiteX2" fmla="*/ 1061529 w 1175829"/>
                  <a:gd name="connsiteY2" fmla="*/ 1939411 h 1939411"/>
                  <a:gd name="connsiteX3" fmla="*/ 1175829 w 1175829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1175829 w 1221322"/>
                  <a:gd name="connsiteY0" fmla="*/ 1914011 h 1939411"/>
                  <a:gd name="connsiteX1" fmla="*/ 159829 w 1221322"/>
                  <a:gd name="connsiteY1" fmla="*/ 136011 h 1939411"/>
                  <a:gd name="connsiteX2" fmla="*/ 1061529 w 1221322"/>
                  <a:gd name="connsiteY2" fmla="*/ 1939411 h 1939411"/>
                  <a:gd name="connsiteX3" fmla="*/ 1175829 w 1221322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538181 w 697974"/>
                  <a:gd name="connsiteY2" fmla="*/ 1939411 h 1939411"/>
                  <a:gd name="connsiteX3" fmla="*/ 652481 w 697974"/>
                  <a:gd name="connsiteY3" fmla="*/ 1914011 h 1939411"/>
                  <a:gd name="connsiteX0" fmla="*/ 652481 w 697974"/>
                  <a:gd name="connsiteY0" fmla="*/ 1914011 h 1939411"/>
                  <a:gd name="connsiteX1" fmla="*/ 159828 w 697974"/>
                  <a:gd name="connsiteY1" fmla="*/ 136011 h 1939411"/>
                  <a:gd name="connsiteX2" fmla="*/ 363701 w 697974"/>
                  <a:gd name="connsiteY2" fmla="*/ 1939411 h 1939411"/>
                  <a:gd name="connsiteX3" fmla="*/ 652481 w 697974"/>
                  <a:gd name="connsiteY3" fmla="*/ 1914011 h 1939411"/>
                  <a:gd name="connsiteX0" fmla="*/ 477999 w 523492"/>
                  <a:gd name="connsiteY0" fmla="*/ 1914011 h 1939411"/>
                  <a:gd name="connsiteX1" fmla="*/ 159828 w 523492"/>
                  <a:gd name="connsiteY1" fmla="*/ 136011 h 1939411"/>
                  <a:gd name="connsiteX2" fmla="*/ 363701 w 523492"/>
                  <a:gd name="connsiteY2" fmla="*/ 1939411 h 1939411"/>
                  <a:gd name="connsiteX3" fmla="*/ 477999 w 523492"/>
                  <a:gd name="connsiteY3" fmla="*/ 1914011 h 1939411"/>
                  <a:gd name="connsiteX0" fmla="*/ 129045 w 215906"/>
                  <a:gd name="connsiteY0" fmla="*/ 1914011 h 1939411"/>
                  <a:gd name="connsiteX1" fmla="*/ 159828 w 215906"/>
                  <a:gd name="connsiteY1" fmla="*/ 136011 h 1939411"/>
                  <a:gd name="connsiteX2" fmla="*/ 14747 w 215906"/>
                  <a:gd name="connsiteY2" fmla="*/ 1939411 h 1939411"/>
                  <a:gd name="connsiteX3" fmla="*/ 129045 w 215906"/>
                  <a:gd name="connsiteY3" fmla="*/ 1914011 h 193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6" h="1939411">
                    <a:moveTo>
                      <a:pt x="129045" y="1914011"/>
                    </a:moveTo>
                    <a:cubicBezTo>
                      <a:pt x="174538" y="948262"/>
                      <a:pt x="215907" y="0"/>
                      <a:pt x="159828" y="136011"/>
                    </a:cubicBezTo>
                    <a:cubicBezTo>
                      <a:pt x="-1" y="124344"/>
                      <a:pt x="106262" y="806428"/>
                      <a:pt x="14747" y="1939411"/>
                    </a:cubicBezTo>
                    <a:lnTo>
                      <a:pt x="129045" y="1914011"/>
                    </a:lnTo>
                    <a:close/>
                  </a:path>
                </a:pathLst>
              </a:custGeom>
              <a:gradFill>
                <a:gsLst>
                  <a:gs pos="100000">
                    <a:srgbClr val="92D050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 h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Полилиния 262"/>
              <p:cNvSpPr/>
              <p:nvPr/>
            </p:nvSpPr>
            <p:spPr>
              <a:xfrm>
                <a:off x="6586553" y="440522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Полилиния 263"/>
              <p:cNvSpPr/>
              <p:nvPr/>
            </p:nvSpPr>
            <p:spPr>
              <a:xfrm>
                <a:off x="6663958" y="4400554"/>
                <a:ext cx="721518" cy="1262161"/>
              </a:xfrm>
              <a:custGeom>
                <a:avLst/>
                <a:gdLst>
                  <a:gd name="connsiteX0" fmla="*/ 142876 w 285752"/>
                  <a:gd name="connsiteY0" fmla="*/ 214314 h 857256"/>
                  <a:gd name="connsiteX1" fmla="*/ 142876 w 285752"/>
                  <a:gd name="connsiteY1" fmla="*/ 857256 h 857256"/>
                  <a:gd name="connsiteX2" fmla="*/ 142876 w 285752"/>
                  <a:gd name="connsiteY2" fmla="*/ 214314 h 857256"/>
                  <a:gd name="connsiteX0" fmla="*/ 291705 w 583410"/>
                  <a:gd name="connsiteY0" fmla="*/ 500066 h 785842"/>
                  <a:gd name="connsiteX1" fmla="*/ 291705 w 583410"/>
                  <a:gd name="connsiteY1" fmla="*/ 785842 h 785842"/>
                  <a:gd name="connsiteX2" fmla="*/ 291705 w 583410"/>
                  <a:gd name="connsiteY2" fmla="*/ 500066 h 78584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538176 h 823952"/>
                  <a:gd name="connsiteX1" fmla="*/ 291705 w 583410"/>
                  <a:gd name="connsiteY1" fmla="*/ 823952 h 823952"/>
                  <a:gd name="connsiteX2" fmla="*/ 291705 w 583410"/>
                  <a:gd name="connsiteY2" fmla="*/ 538176 h 823952"/>
                  <a:gd name="connsiteX0" fmla="*/ 291705 w 583410"/>
                  <a:gd name="connsiteY0" fmla="*/ 642894 h 642942"/>
                  <a:gd name="connsiteX1" fmla="*/ 291705 w 583410"/>
                  <a:gd name="connsiteY1" fmla="*/ 642942 h 642942"/>
                  <a:gd name="connsiteX2" fmla="*/ 291705 w 583410"/>
                  <a:gd name="connsiteY2" fmla="*/ 642894 h 642942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119261"/>
                  <a:gd name="connsiteX1" fmla="*/ 291705 w 583410"/>
                  <a:gd name="connsiteY1" fmla="*/ 1119261 h 1119261"/>
                  <a:gd name="connsiteX2" fmla="*/ 291705 w 583410"/>
                  <a:gd name="connsiteY2" fmla="*/ 1119213 h 1119261"/>
                  <a:gd name="connsiteX0" fmla="*/ 291705 w 583410"/>
                  <a:gd name="connsiteY0" fmla="*/ 1119213 h 1262161"/>
                  <a:gd name="connsiteX1" fmla="*/ 291705 w 583410"/>
                  <a:gd name="connsiteY1" fmla="*/ 1262161 h 1262161"/>
                  <a:gd name="connsiteX2" fmla="*/ 291705 w 583410"/>
                  <a:gd name="connsiteY2" fmla="*/ 1119213 h 1262161"/>
                  <a:gd name="connsiteX0" fmla="*/ 291705 w 650066"/>
                  <a:gd name="connsiteY0" fmla="*/ 1119213 h 1262161"/>
                  <a:gd name="connsiteX1" fmla="*/ 291705 w 650066"/>
                  <a:gd name="connsiteY1" fmla="*/ 1262161 h 1262161"/>
                  <a:gd name="connsiteX2" fmla="*/ 291705 w 650066"/>
                  <a:gd name="connsiteY2" fmla="*/ 1119213 h 1262161"/>
                  <a:gd name="connsiteX0" fmla="*/ 363157 w 721518"/>
                  <a:gd name="connsiteY0" fmla="*/ 1119213 h 1262161"/>
                  <a:gd name="connsiteX1" fmla="*/ 363157 w 721518"/>
                  <a:gd name="connsiteY1" fmla="*/ 1262161 h 1262161"/>
                  <a:gd name="connsiteX2" fmla="*/ 363157 w 721518"/>
                  <a:gd name="connsiteY2" fmla="*/ 1119213 h 1262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1518" h="1262161">
                    <a:moveTo>
                      <a:pt x="363157" y="1119213"/>
                    </a:moveTo>
                    <a:cubicBezTo>
                      <a:pt x="341693" y="0"/>
                      <a:pt x="721518" y="766845"/>
                      <a:pt x="363157" y="1262161"/>
                    </a:cubicBezTo>
                    <a:cubicBezTo>
                      <a:pt x="0" y="781133"/>
                      <a:pt x="370250" y="19042"/>
                      <a:pt x="363157" y="1119213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/>
                  </a:gs>
                  <a:gs pos="0">
                    <a:srgbClr val="FF0000"/>
                  </a:gs>
                </a:gsLst>
                <a:lin ang="16200000" scaled="1"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69850" h="63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12" name="Группа 284"/>
          <p:cNvGrpSpPr/>
          <p:nvPr/>
        </p:nvGrpSpPr>
        <p:grpSpPr>
          <a:xfrm>
            <a:off x="0" y="6197605"/>
            <a:ext cx="642942" cy="660395"/>
            <a:chOff x="214282" y="5643578"/>
            <a:chExt cx="1285884" cy="1017585"/>
          </a:xfrm>
        </p:grpSpPr>
        <p:sp>
          <p:nvSpPr>
            <p:cNvPr id="280" name="Полилиния 279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24-конечная звезда 283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290"/>
          <p:cNvGrpSpPr/>
          <p:nvPr/>
        </p:nvGrpSpPr>
        <p:grpSpPr>
          <a:xfrm>
            <a:off x="642910" y="6357958"/>
            <a:ext cx="571504" cy="588957"/>
            <a:chOff x="214282" y="5643578"/>
            <a:chExt cx="1285884" cy="1017585"/>
          </a:xfrm>
        </p:grpSpPr>
        <p:sp>
          <p:nvSpPr>
            <p:cNvPr id="292" name="Полилиния 29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Полилиния 29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Полилиния 29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24-конечная звезда 29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Группа 295"/>
          <p:cNvGrpSpPr/>
          <p:nvPr/>
        </p:nvGrpSpPr>
        <p:grpSpPr>
          <a:xfrm>
            <a:off x="5715008" y="6197605"/>
            <a:ext cx="642942" cy="660395"/>
            <a:chOff x="214282" y="5643578"/>
            <a:chExt cx="1285884" cy="1017585"/>
          </a:xfrm>
        </p:grpSpPr>
        <p:sp>
          <p:nvSpPr>
            <p:cNvPr id="297" name="Полилиния 29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олилиния 29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олилиния 29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24-конечная звезда 29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Группа 305"/>
          <p:cNvGrpSpPr/>
          <p:nvPr/>
        </p:nvGrpSpPr>
        <p:grpSpPr>
          <a:xfrm>
            <a:off x="1214414" y="6197605"/>
            <a:ext cx="642942" cy="660395"/>
            <a:chOff x="214282" y="5643578"/>
            <a:chExt cx="1285884" cy="1017585"/>
          </a:xfrm>
        </p:grpSpPr>
        <p:sp>
          <p:nvSpPr>
            <p:cNvPr id="307" name="Полилиния 30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Полилиния 30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Полилиния 30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24-конечная звезда 30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Группа 310"/>
          <p:cNvGrpSpPr/>
          <p:nvPr/>
        </p:nvGrpSpPr>
        <p:grpSpPr>
          <a:xfrm>
            <a:off x="2500298" y="6197605"/>
            <a:ext cx="642942" cy="660395"/>
            <a:chOff x="214282" y="5643578"/>
            <a:chExt cx="1285884" cy="1017585"/>
          </a:xfrm>
        </p:grpSpPr>
        <p:sp>
          <p:nvSpPr>
            <p:cNvPr id="312" name="Полилиния 31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Полилиния 31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Полилиния 31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24-конечная звезда 31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6" name="Овал 315"/>
          <p:cNvSpPr/>
          <p:nvPr/>
        </p:nvSpPr>
        <p:spPr>
          <a:xfrm>
            <a:off x="285720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/>
          <p:cNvSpPr/>
          <p:nvPr/>
        </p:nvSpPr>
        <p:spPr>
          <a:xfrm>
            <a:off x="642910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/>
          <p:cNvSpPr/>
          <p:nvPr/>
        </p:nvSpPr>
        <p:spPr>
          <a:xfrm>
            <a:off x="1428728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/>
          <p:cNvSpPr/>
          <p:nvPr/>
        </p:nvSpPr>
        <p:spPr>
          <a:xfrm>
            <a:off x="114297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/>
          <p:cNvSpPr/>
          <p:nvPr/>
        </p:nvSpPr>
        <p:spPr>
          <a:xfrm>
            <a:off x="1571604" y="604363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/>
          <p:cNvSpPr/>
          <p:nvPr/>
        </p:nvSpPr>
        <p:spPr>
          <a:xfrm>
            <a:off x="2143108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/>
          <p:cNvSpPr/>
          <p:nvPr/>
        </p:nvSpPr>
        <p:spPr>
          <a:xfrm>
            <a:off x="264317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/>
          <p:cNvSpPr/>
          <p:nvPr/>
        </p:nvSpPr>
        <p:spPr>
          <a:xfrm>
            <a:off x="342899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/>
          <p:cNvSpPr/>
          <p:nvPr/>
        </p:nvSpPr>
        <p:spPr>
          <a:xfrm>
            <a:off x="4429124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/>
          <p:cNvSpPr/>
          <p:nvPr/>
        </p:nvSpPr>
        <p:spPr>
          <a:xfrm>
            <a:off x="4000496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/>
          <p:cNvSpPr/>
          <p:nvPr/>
        </p:nvSpPr>
        <p:spPr>
          <a:xfrm>
            <a:off x="5214942" y="5757878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/>
          <p:cNvSpPr/>
          <p:nvPr/>
        </p:nvSpPr>
        <p:spPr>
          <a:xfrm>
            <a:off x="5857884" y="561500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327"/>
          <p:cNvSpPr/>
          <p:nvPr/>
        </p:nvSpPr>
        <p:spPr>
          <a:xfrm>
            <a:off x="6643702" y="5829316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/>
          <p:cNvSpPr/>
          <p:nvPr/>
        </p:nvSpPr>
        <p:spPr>
          <a:xfrm>
            <a:off x="7429520" y="5972192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/>
          <p:cNvSpPr/>
          <p:nvPr/>
        </p:nvSpPr>
        <p:spPr>
          <a:xfrm>
            <a:off x="8929718" y="5686440"/>
            <a:ext cx="71438" cy="71438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/>
          <p:cNvSpPr/>
          <p:nvPr/>
        </p:nvSpPr>
        <p:spPr>
          <a:xfrm>
            <a:off x="857252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/>
          <p:cNvSpPr/>
          <p:nvPr/>
        </p:nvSpPr>
        <p:spPr>
          <a:xfrm>
            <a:off x="8001024" y="5900754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/>
          <p:cNvSpPr/>
          <p:nvPr/>
        </p:nvSpPr>
        <p:spPr>
          <a:xfrm>
            <a:off x="7072330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/>
          <p:cNvSpPr/>
          <p:nvPr/>
        </p:nvSpPr>
        <p:spPr>
          <a:xfrm>
            <a:off x="6429388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/>
          <p:cNvSpPr/>
          <p:nvPr/>
        </p:nvSpPr>
        <p:spPr>
          <a:xfrm>
            <a:off x="6072198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/>
          <p:cNvSpPr/>
          <p:nvPr/>
        </p:nvSpPr>
        <p:spPr>
          <a:xfrm>
            <a:off x="5500694" y="575787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/>
          <p:cNvSpPr/>
          <p:nvPr/>
        </p:nvSpPr>
        <p:spPr>
          <a:xfrm>
            <a:off x="4786314" y="5615002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/>
          <p:cNvSpPr/>
          <p:nvPr/>
        </p:nvSpPr>
        <p:spPr>
          <a:xfrm>
            <a:off x="3857620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/>
          <p:cNvSpPr/>
          <p:nvPr/>
        </p:nvSpPr>
        <p:spPr>
          <a:xfrm>
            <a:off x="2928926" y="5829316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/>
          <p:cNvSpPr/>
          <p:nvPr/>
        </p:nvSpPr>
        <p:spPr>
          <a:xfrm>
            <a:off x="1785918" y="5686440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/>
          <p:cNvSpPr/>
          <p:nvPr/>
        </p:nvSpPr>
        <p:spPr>
          <a:xfrm>
            <a:off x="1000100" y="6115068"/>
            <a:ext cx="71438" cy="71438"/>
          </a:xfrm>
          <a:prstGeom prst="ellipse">
            <a:avLst/>
          </a:prstGeom>
          <a:solidFill>
            <a:srgbClr val="FFCCFF"/>
          </a:solidFill>
          <a:ln>
            <a:noFill/>
          </a:ln>
          <a:scene3d>
            <a:camera prst="isometricTopUp"/>
            <a:lightRig rig="threePt" dir="t"/>
          </a:scene3d>
          <a:sp3d>
            <a:bevelT w="254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1" name="Группа 355"/>
          <p:cNvGrpSpPr/>
          <p:nvPr/>
        </p:nvGrpSpPr>
        <p:grpSpPr>
          <a:xfrm rot="3478556">
            <a:off x="156922" y="6491361"/>
            <a:ext cx="250390" cy="340455"/>
            <a:chOff x="2857488" y="4883951"/>
            <a:chExt cx="571504" cy="903297"/>
          </a:xfrm>
        </p:grpSpPr>
        <p:sp>
          <p:nvSpPr>
            <p:cNvPr id="346" name="Овал 345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Овал 34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44" name="Прямая соединительная линия 343"/>
            <p:cNvCxnSpPr>
              <a:stCxn id="342" idx="0"/>
              <a:endCxn id="34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Овал 346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Овал 347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Овал 348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Овал 350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Овал 351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Овал 352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Овал 353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Овал 354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Группа 369"/>
          <p:cNvGrpSpPr/>
          <p:nvPr/>
        </p:nvGrpSpPr>
        <p:grpSpPr>
          <a:xfrm rot="1300059">
            <a:off x="4697443" y="6483348"/>
            <a:ext cx="250390" cy="340455"/>
            <a:chOff x="2857488" y="4883951"/>
            <a:chExt cx="571504" cy="903297"/>
          </a:xfrm>
        </p:grpSpPr>
        <p:sp>
          <p:nvSpPr>
            <p:cNvPr id="371" name="Овал 370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Овал 371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73" name="Прямая соединительная линия 372"/>
            <p:cNvCxnSpPr>
              <a:stCxn id="372" idx="0"/>
              <a:endCxn id="372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Овал 373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5" name="Овал 374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6" name="Овал 375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7" name="Овал 376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8" name="Овал 377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9" name="Овал 378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0" name="Овал 379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Овал 380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2" name="Овал 381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9" name="Полилиния 388"/>
          <p:cNvSpPr/>
          <p:nvPr/>
        </p:nvSpPr>
        <p:spPr>
          <a:xfrm>
            <a:off x="262759" y="3247697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0" name="Полилиния 389"/>
          <p:cNvSpPr/>
          <p:nvPr/>
        </p:nvSpPr>
        <p:spPr>
          <a:xfrm>
            <a:off x="928662" y="3286124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1" name="Полилиния 390"/>
          <p:cNvSpPr/>
          <p:nvPr/>
        </p:nvSpPr>
        <p:spPr>
          <a:xfrm>
            <a:off x="42859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2" name="Полилиния 391"/>
          <p:cNvSpPr/>
          <p:nvPr/>
        </p:nvSpPr>
        <p:spPr>
          <a:xfrm>
            <a:off x="785786" y="3071810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3" name="Полилиния 392"/>
          <p:cNvSpPr/>
          <p:nvPr/>
        </p:nvSpPr>
        <p:spPr>
          <a:xfrm>
            <a:off x="642910" y="2857496"/>
            <a:ext cx="308713" cy="109866"/>
          </a:xfrm>
          <a:custGeom>
            <a:avLst/>
            <a:gdLst>
              <a:gd name="connsiteX0" fmla="*/ 0 w 420413"/>
              <a:gd name="connsiteY0" fmla="*/ 0 h 287282"/>
              <a:gd name="connsiteX1" fmla="*/ 220717 w 420413"/>
              <a:gd name="connsiteY1" fmla="*/ 283779 h 287282"/>
              <a:gd name="connsiteX2" fmla="*/ 420413 w 420413"/>
              <a:gd name="connsiteY2" fmla="*/ 21020 h 287282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6132 h 289911"/>
              <a:gd name="connsiteX1" fmla="*/ 220717 w 420413"/>
              <a:gd name="connsiteY1" fmla="*/ 289911 h 289911"/>
              <a:gd name="connsiteX2" fmla="*/ 420413 w 420413"/>
              <a:gd name="connsiteY2" fmla="*/ 27152 h 289911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  <a:gd name="connsiteX0" fmla="*/ 0 w 420413"/>
              <a:gd name="connsiteY0" fmla="*/ 0 h 283779"/>
              <a:gd name="connsiteX1" fmla="*/ 220717 w 420413"/>
              <a:gd name="connsiteY1" fmla="*/ 283779 h 283779"/>
              <a:gd name="connsiteX2" fmla="*/ 420413 w 420413"/>
              <a:gd name="connsiteY2" fmla="*/ 21020 h 28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413" h="283779">
                <a:moveTo>
                  <a:pt x="0" y="0"/>
                </a:moveTo>
                <a:cubicBezTo>
                  <a:pt x="149090" y="93335"/>
                  <a:pt x="163486" y="80086"/>
                  <a:pt x="220717" y="283779"/>
                </a:cubicBezTo>
                <a:cubicBezTo>
                  <a:pt x="307893" y="34541"/>
                  <a:pt x="297355" y="100451"/>
                  <a:pt x="420413" y="21020"/>
                </a:cubicBezTo>
              </a:path>
            </a:pathLst>
          </a:cu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4" name="Овал 393"/>
          <p:cNvSpPr/>
          <p:nvPr/>
        </p:nvSpPr>
        <p:spPr>
          <a:xfrm>
            <a:off x="0" y="214290"/>
            <a:ext cx="1428728" cy="1357322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2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5" name="Заголовок 394"/>
          <p:cNvSpPr>
            <a:spLocks noGrp="1"/>
          </p:cNvSpPr>
          <p:nvPr>
            <p:ph type="title"/>
          </p:nvPr>
        </p:nvSpPr>
        <p:spPr>
          <a:xfrm>
            <a:off x="1214414" y="17815"/>
            <a:ext cx="6643734" cy="1143000"/>
          </a:xfrm>
          <a:prstGeom prst="round2SameRect">
            <a:avLst>
              <a:gd name="adj1" fmla="val 16667"/>
              <a:gd name="adj2" fmla="val 38889"/>
            </a:avLst>
          </a:prstGeom>
          <a:gradFill>
            <a:gsLst>
              <a:gs pos="100000">
                <a:srgbClr val="FFCCCC"/>
              </a:gs>
              <a:gs pos="26000">
                <a:schemeClr val="bg1"/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71450" h="31750"/>
          </a:sp3d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chemeClr val="hlink"/>
                </a:solidFill>
                <a:latin typeface="Arial" charset="0"/>
              </a:rPr>
              <a:t>Условия эффективности развития игр:</a:t>
            </a:r>
            <a:endParaRPr lang="ru-RU" sz="2800" b="1" dirty="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396" name="Подзаголовок 395"/>
          <p:cNvSpPr>
            <a:spLocks noGrp="1"/>
          </p:cNvSpPr>
          <p:nvPr>
            <p:ph idx="1"/>
          </p:nvPr>
        </p:nvSpPr>
        <p:spPr>
          <a:xfrm>
            <a:off x="500034" y="1285861"/>
            <a:ext cx="7381877" cy="3760730"/>
          </a:xfrm>
          <a:prstGeom prst="roundRect">
            <a:avLst>
              <a:gd name="adj" fmla="val 7968"/>
            </a:avLst>
          </a:prstGeom>
          <a:solidFill>
            <a:schemeClr val="bg1">
              <a:alpha val="78000"/>
            </a:schemeClr>
          </a:solidFill>
          <a:ln w="31750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свободное и добровольное включение детей в игру;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должны хорошо понимать смысл и содержание игры, её правила, идею каждой игровой роли;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игра должна положительно воздействовать на все сферы её участников;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достаточное количество времени для игры и наличие необходимых игрушек для осуществления детского замысла;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создании игровой среды следует учитывать половое различие детей; 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осуществлять своевременное изменение игровой среды с учетом обогащающегося жизненного и игрового опыта детей и в соответствии с их интересами, настроением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9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96" name="Скругленный прямоугольник 295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Скругленный прямоугольник 30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Полилиния 305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Полилиния 310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Скругленный прямоугольник 34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Полилиния 34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7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70" name="Скругленный прямоугольник 369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8" name="Скругленный прямоугольник 38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7" name="Полилиния 396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8" name="Полилиния 397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9" name="Скругленный прямоугольник 398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0" name="Полилиния 399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1" name="Полилиния 400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2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403" name="Скругленный прямоугольник 402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4" name="Скругленный прямоугольник 403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5" name="Полилиния 404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6" name="Полилиния 405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7" name="Скругленный прямоугольник 406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8" name="Полилиния 407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" name="Полилиния 408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Группа 285"/>
          <p:cNvGrpSpPr/>
          <p:nvPr/>
        </p:nvGrpSpPr>
        <p:grpSpPr>
          <a:xfrm>
            <a:off x="1428728" y="5929330"/>
            <a:ext cx="1000132" cy="1017585"/>
            <a:chOff x="214282" y="5643578"/>
            <a:chExt cx="1285884" cy="1017585"/>
          </a:xfrm>
        </p:grpSpPr>
        <p:sp>
          <p:nvSpPr>
            <p:cNvPr id="287" name="Полилиния 286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Полилиния 287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Полилиния 288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24-конечная звезда 289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" name="Группа 356"/>
          <p:cNvGrpSpPr/>
          <p:nvPr/>
        </p:nvGrpSpPr>
        <p:grpSpPr>
          <a:xfrm rot="20068700">
            <a:off x="1657121" y="6384141"/>
            <a:ext cx="250390" cy="340455"/>
            <a:chOff x="2857488" y="4883951"/>
            <a:chExt cx="571504" cy="903297"/>
          </a:xfrm>
        </p:grpSpPr>
        <p:sp>
          <p:nvSpPr>
            <p:cNvPr id="358" name="Овал 357"/>
            <p:cNvSpPr/>
            <p:nvPr/>
          </p:nvSpPr>
          <p:spPr>
            <a:xfrm>
              <a:off x="3000364" y="4929198"/>
              <a:ext cx="285752" cy="1428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/>
            <p:cNvSpPr/>
            <p:nvPr/>
          </p:nvSpPr>
          <p:spPr>
            <a:xfrm>
              <a:off x="2857488" y="5000636"/>
              <a:ext cx="571504" cy="785818"/>
            </a:xfrm>
            <a:prstGeom prst="ellipse">
              <a:avLst/>
            </a:prstGeom>
            <a:solidFill>
              <a:srgbClr val="A50021"/>
            </a:soli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plastic">
              <a:bevelT w="260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60" name="Прямая соединительная линия 359"/>
            <p:cNvCxnSpPr>
              <a:stCxn id="359" idx="0"/>
              <a:endCxn id="359" idx="4"/>
            </p:cNvCxnSpPr>
            <p:nvPr/>
          </p:nvCxnSpPr>
          <p:spPr>
            <a:xfrm rot="16200000" flipH="1">
              <a:off x="2750331" y="5393545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Овал 360"/>
            <p:cNvSpPr/>
            <p:nvPr/>
          </p:nvSpPr>
          <p:spPr>
            <a:xfrm>
              <a:off x="3069421" y="4883951"/>
              <a:ext cx="142876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/>
            <p:cNvSpPr/>
            <p:nvPr/>
          </p:nvSpPr>
          <p:spPr>
            <a:xfrm>
              <a:off x="3000364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/>
            <p:cNvSpPr/>
            <p:nvPr/>
          </p:nvSpPr>
          <p:spPr>
            <a:xfrm>
              <a:off x="292892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Овал 363"/>
            <p:cNvSpPr/>
            <p:nvPr/>
          </p:nvSpPr>
          <p:spPr>
            <a:xfrm>
              <a:off x="292892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Овал 364"/>
            <p:cNvSpPr/>
            <p:nvPr/>
          </p:nvSpPr>
          <p:spPr>
            <a:xfrm>
              <a:off x="3000364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6" name="Овал 365"/>
            <p:cNvSpPr/>
            <p:nvPr/>
          </p:nvSpPr>
          <p:spPr>
            <a:xfrm>
              <a:off x="3214678" y="5143512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7" name="Овал 366"/>
            <p:cNvSpPr/>
            <p:nvPr/>
          </p:nvSpPr>
          <p:spPr>
            <a:xfrm>
              <a:off x="3286116" y="5286388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Овал 367"/>
            <p:cNvSpPr/>
            <p:nvPr/>
          </p:nvSpPr>
          <p:spPr>
            <a:xfrm>
              <a:off x="3286116" y="5429264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Овал 368"/>
            <p:cNvSpPr/>
            <p:nvPr/>
          </p:nvSpPr>
          <p:spPr>
            <a:xfrm>
              <a:off x="3214678" y="5572140"/>
              <a:ext cx="71438" cy="7143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300"/>
          <p:cNvGrpSpPr/>
          <p:nvPr/>
        </p:nvGrpSpPr>
        <p:grpSpPr>
          <a:xfrm>
            <a:off x="6000760" y="5929330"/>
            <a:ext cx="1000132" cy="928671"/>
            <a:chOff x="214282" y="5643578"/>
            <a:chExt cx="1285884" cy="1017585"/>
          </a:xfrm>
        </p:grpSpPr>
        <p:sp>
          <p:nvSpPr>
            <p:cNvPr id="302" name="Полилиния 301"/>
            <p:cNvSpPr/>
            <p:nvPr/>
          </p:nvSpPr>
          <p:spPr>
            <a:xfrm>
              <a:off x="785786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20566233" lon="4218831" rev="19705992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flipH="1">
              <a:off x="214282" y="5715016"/>
              <a:ext cx="714380" cy="946147"/>
            </a:xfrm>
            <a:custGeom>
              <a:avLst/>
              <a:gdLst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47763 h 1147763"/>
                <a:gd name="connsiteX1" fmla="*/ 228600 w 1000125"/>
                <a:gd name="connsiteY1" fmla="*/ 561975 h 1147763"/>
                <a:gd name="connsiteX2" fmla="*/ 404812 w 1000125"/>
                <a:gd name="connsiteY2" fmla="*/ 561975 h 1147763"/>
                <a:gd name="connsiteX3" fmla="*/ 385762 w 1000125"/>
                <a:gd name="connsiteY3" fmla="*/ 371475 h 1147763"/>
                <a:gd name="connsiteX4" fmla="*/ 666750 w 1000125"/>
                <a:gd name="connsiteY4" fmla="*/ 338138 h 1147763"/>
                <a:gd name="connsiteX5" fmla="*/ 642937 w 1000125"/>
                <a:gd name="connsiteY5" fmla="*/ 138113 h 1147763"/>
                <a:gd name="connsiteX6" fmla="*/ 914400 w 1000125"/>
                <a:gd name="connsiteY6" fmla="*/ 0 h 1147763"/>
                <a:gd name="connsiteX7" fmla="*/ 1000125 w 1000125"/>
                <a:gd name="connsiteY7" fmla="*/ 366713 h 1147763"/>
                <a:gd name="connsiteX8" fmla="*/ 828675 w 1000125"/>
                <a:gd name="connsiteY8" fmla="*/ 390525 h 1147763"/>
                <a:gd name="connsiteX9" fmla="*/ 852487 w 1000125"/>
                <a:gd name="connsiteY9" fmla="*/ 619125 h 1147763"/>
                <a:gd name="connsiteX10" fmla="*/ 638175 w 1000125"/>
                <a:gd name="connsiteY10" fmla="*/ 657225 h 1147763"/>
                <a:gd name="connsiteX11" fmla="*/ 638175 w 1000125"/>
                <a:gd name="connsiteY11" fmla="*/ 838200 h 1147763"/>
                <a:gd name="connsiteX12" fmla="*/ 0 w 1000125"/>
                <a:gd name="connsiteY12" fmla="*/ 1147763 h 1147763"/>
                <a:gd name="connsiteX0" fmla="*/ 0 w 1000125"/>
                <a:gd name="connsiteY0" fmla="*/ 1160461 h 1160461"/>
                <a:gd name="connsiteX1" fmla="*/ 228600 w 1000125"/>
                <a:gd name="connsiteY1" fmla="*/ 574673 h 1160461"/>
                <a:gd name="connsiteX2" fmla="*/ 404812 w 1000125"/>
                <a:gd name="connsiteY2" fmla="*/ 574673 h 1160461"/>
                <a:gd name="connsiteX3" fmla="*/ 385762 w 1000125"/>
                <a:gd name="connsiteY3" fmla="*/ 384173 h 1160461"/>
                <a:gd name="connsiteX4" fmla="*/ 666750 w 1000125"/>
                <a:gd name="connsiteY4" fmla="*/ 350836 h 1160461"/>
                <a:gd name="connsiteX5" fmla="*/ 642937 w 1000125"/>
                <a:gd name="connsiteY5" fmla="*/ 150811 h 1160461"/>
                <a:gd name="connsiteX6" fmla="*/ 914400 w 1000125"/>
                <a:gd name="connsiteY6" fmla="*/ 12698 h 1160461"/>
                <a:gd name="connsiteX7" fmla="*/ 1000125 w 1000125"/>
                <a:gd name="connsiteY7" fmla="*/ 379411 h 1160461"/>
                <a:gd name="connsiteX8" fmla="*/ 828675 w 1000125"/>
                <a:gd name="connsiteY8" fmla="*/ 403223 h 1160461"/>
                <a:gd name="connsiteX9" fmla="*/ 852487 w 1000125"/>
                <a:gd name="connsiteY9" fmla="*/ 631823 h 1160461"/>
                <a:gd name="connsiteX10" fmla="*/ 638175 w 1000125"/>
                <a:gd name="connsiteY10" fmla="*/ 669923 h 1160461"/>
                <a:gd name="connsiteX11" fmla="*/ 638175 w 1000125"/>
                <a:gd name="connsiteY11" fmla="*/ 850898 h 1160461"/>
                <a:gd name="connsiteX12" fmla="*/ 0 w 1000125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  <a:gd name="connsiteX0" fmla="*/ 0 w 1076332"/>
                <a:gd name="connsiteY0" fmla="*/ 1160461 h 1160461"/>
                <a:gd name="connsiteX1" fmla="*/ 228600 w 1076332"/>
                <a:gd name="connsiteY1" fmla="*/ 574673 h 1160461"/>
                <a:gd name="connsiteX2" fmla="*/ 404812 w 1076332"/>
                <a:gd name="connsiteY2" fmla="*/ 574673 h 1160461"/>
                <a:gd name="connsiteX3" fmla="*/ 385762 w 1076332"/>
                <a:gd name="connsiteY3" fmla="*/ 384173 h 1160461"/>
                <a:gd name="connsiteX4" fmla="*/ 666750 w 1076332"/>
                <a:gd name="connsiteY4" fmla="*/ 350836 h 1160461"/>
                <a:gd name="connsiteX5" fmla="*/ 642937 w 1076332"/>
                <a:gd name="connsiteY5" fmla="*/ 150811 h 1160461"/>
                <a:gd name="connsiteX6" fmla="*/ 914400 w 1076332"/>
                <a:gd name="connsiteY6" fmla="*/ 12698 h 1160461"/>
                <a:gd name="connsiteX7" fmla="*/ 1000125 w 1076332"/>
                <a:gd name="connsiteY7" fmla="*/ 379411 h 1160461"/>
                <a:gd name="connsiteX8" fmla="*/ 828675 w 1076332"/>
                <a:gd name="connsiteY8" fmla="*/ 403223 h 1160461"/>
                <a:gd name="connsiteX9" fmla="*/ 852487 w 1076332"/>
                <a:gd name="connsiteY9" fmla="*/ 631823 h 1160461"/>
                <a:gd name="connsiteX10" fmla="*/ 638175 w 1076332"/>
                <a:gd name="connsiteY10" fmla="*/ 669923 h 1160461"/>
                <a:gd name="connsiteX11" fmla="*/ 638175 w 1076332"/>
                <a:gd name="connsiteY11" fmla="*/ 850898 h 1160461"/>
                <a:gd name="connsiteX12" fmla="*/ 0 w 1076332"/>
                <a:gd name="connsiteY12" fmla="*/ 1160461 h 1160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6332" h="1160461">
                  <a:moveTo>
                    <a:pt x="0" y="1160461"/>
                  </a:moveTo>
                  <a:lnTo>
                    <a:pt x="228600" y="574673"/>
                  </a:lnTo>
                  <a:cubicBezTo>
                    <a:pt x="282586" y="474659"/>
                    <a:pt x="346075" y="574673"/>
                    <a:pt x="404812" y="574673"/>
                  </a:cubicBezTo>
                  <a:cubicBezTo>
                    <a:pt x="398462" y="511173"/>
                    <a:pt x="315923" y="481010"/>
                    <a:pt x="385762" y="384173"/>
                  </a:cubicBezTo>
                  <a:cubicBezTo>
                    <a:pt x="498486" y="268286"/>
                    <a:pt x="573087" y="361948"/>
                    <a:pt x="666750" y="350836"/>
                  </a:cubicBezTo>
                  <a:cubicBezTo>
                    <a:pt x="658812" y="284161"/>
                    <a:pt x="541347" y="212725"/>
                    <a:pt x="642937" y="150811"/>
                  </a:cubicBezTo>
                  <a:cubicBezTo>
                    <a:pt x="766771" y="0"/>
                    <a:pt x="823912" y="58736"/>
                    <a:pt x="914400" y="12698"/>
                  </a:cubicBezTo>
                  <a:cubicBezTo>
                    <a:pt x="942975" y="134936"/>
                    <a:pt x="1076332" y="180974"/>
                    <a:pt x="1000125" y="379411"/>
                  </a:cubicBezTo>
                  <a:cubicBezTo>
                    <a:pt x="919170" y="458786"/>
                    <a:pt x="885825" y="395286"/>
                    <a:pt x="828675" y="403223"/>
                  </a:cubicBezTo>
                  <a:cubicBezTo>
                    <a:pt x="836612" y="479423"/>
                    <a:pt x="982671" y="507997"/>
                    <a:pt x="852487" y="631823"/>
                  </a:cubicBezTo>
                  <a:cubicBezTo>
                    <a:pt x="766771" y="787396"/>
                    <a:pt x="709612" y="657223"/>
                    <a:pt x="638175" y="669923"/>
                  </a:cubicBezTo>
                  <a:cubicBezTo>
                    <a:pt x="638175" y="730248"/>
                    <a:pt x="719147" y="790570"/>
                    <a:pt x="638175" y="850898"/>
                  </a:cubicBezTo>
                  <a:lnTo>
                    <a:pt x="0" y="116046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>
                <a:rot lat="18000000" lon="0" rev="20099999"/>
              </a:camera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1839986">
              <a:off x="523281" y="5784561"/>
              <a:ext cx="488006" cy="785225"/>
            </a:xfrm>
            <a:custGeom>
              <a:avLst/>
              <a:gdLst>
                <a:gd name="connsiteX0" fmla="*/ 1016000 w 1016000"/>
                <a:gd name="connsiteY0" fmla="*/ 1778000 h 1803400"/>
                <a:gd name="connsiteX1" fmla="*/ 0 w 1016000"/>
                <a:gd name="connsiteY1" fmla="*/ 0 h 1803400"/>
                <a:gd name="connsiteX2" fmla="*/ 901700 w 1016000"/>
                <a:gd name="connsiteY2" fmla="*/ 1803400 h 1803400"/>
                <a:gd name="connsiteX3" fmla="*/ 1016000 w 1016000"/>
                <a:gd name="connsiteY3" fmla="*/ 1778000 h 1803400"/>
                <a:gd name="connsiteX0" fmla="*/ 1016000 w 1016000"/>
                <a:gd name="connsiteY0" fmla="*/ 1914011 h 1939411"/>
                <a:gd name="connsiteX1" fmla="*/ 0 w 1016000"/>
                <a:gd name="connsiteY1" fmla="*/ 136011 h 1939411"/>
                <a:gd name="connsiteX2" fmla="*/ 901700 w 1016000"/>
                <a:gd name="connsiteY2" fmla="*/ 1939411 h 1939411"/>
                <a:gd name="connsiteX3" fmla="*/ 1016000 w 1016000"/>
                <a:gd name="connsiteY3" fmla="*/ 1914011 h 1939411"/>
                <a:gd name="connsiteX0" fmla="*/ 1269483 w 1269483"/>
                <a:gd name="connsiteY0" fmla="*/ 2019845 h 2045245"/>
                <a:gd name="connsiteX1" fmla="*/ 253483 w 1269483"/>
                <a:gd name="connsiteY1" fmla="*/ 241845 h 2045245"/>
                <a:gd name="connsiteX2" fmla="*/ 1155183 w 1269483"/>
                <a:gd name="connsiteY2" fmla="*/ 2045245 h 2045245"/>
                <a:gd name="connsiteX3" fmla="*/ 1269483 w 1269483"/>
                <a:gd name="connsiteY3" fmla="*/ 2019845 h 2045245"/>
                <a:gd name="connsiteX0" fmla="*/ 1175829 w 1175829"/>
                <a:gd name="connsiteY0" fmla="*/ 1914011 h 1939411"/>
                <a:gd name="connsiteX1" fmla="*/ 159829 w 1175829"/>
                <a:gd name="connsiteY1" fmla="*/ 136011 h 1939411"/>
                <a:gd name="connsiteX2" fmla="*/ 1061529 w 1175829"/>
                <a:gd name="connsiteY2" fmla="*/ 1939411 h 1939411"/>
                <a:gd name="connsiteX3" fmla="*/ 1175829 w 1175829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  <a:gd name="connsiteX0" fmla="*/ 1175829 w 1221322"/>
                <a:gd name="connsiteY0" fmla="*/ 1914011 h 1939411"/>
                <a:gd name="connsiteX1" fmla="*/ 159829 w 1221322"/>
                <a:gd name="connsiteY1" fmla="*/ 136011 h 1939411"/>
                <a:gd name="connsiteX2" fmla="*/ 1061529 w 1221322"/>
                <a:gd name="connsiteY2" fmla="*/ 1939411 h 1939411"/>
                <a:gd name="connsiteX3" fmla="*/ 1175829 w 1221322"/>
                <a:gd name="connsiteY3" fmla="*/ 1914011 h 193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1322" h="1939411">
                  <a:moveTo>
                    <a:pt x="1175829" y="1914011"/>
                  </a:moveTo>
                  <a:cubicBezTo>
                    <a:pt x="1221322" y="948262"/>
                    <a:pt x="215908" y="0"/>
                    <a:pt x="159829" y="136011"/>
                  </a:cubicBezTo>
                  <a:cubicBezTo>
                    <a:pt x="0" y="124344"/>
                    <a:pt x="1153044" y="806428"/>
                    <a:pt x="1061529" y="1939411"/>
                  </a:cubicBezTo>
                  <a:lnTo>
                    <a:pt x="1175829" y="1914011"/>
                  </a:lnTo>
                  <a:close/>
                </a:path>
              </a:pathLst>
            </a:custGeom>
            <a:gradFill>
              <a:gsLst>
                <a:gs pos="100000">
                  <a:srgbClr val="92D050"/>
                </a:gs>
                <a:gs pos="0">
                  <a:schemeClr val="accent3">
                    <a:lumMod val="50000"/>
                  </a:schemeClr>
                </a:gs>
              </a:gsLst>
              <a:lin ang="162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9050" h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24-конечная звезда 304"/>
            <p:cNvSpPr/>
            <p:nvPr/>
          </p:nvSpPr>
          <p:spPr>
            <a:xfrm>
              <a:off x="571472" y="5643578"/>
              <a:ext cx="357190" cy="285752"/>
            </a:xfrm>
            <a:prstGeom prst="star24">
              <a:avLst>
                <a:gd name="adj" fmla="val 43333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0525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SPRING</Template>
  <TotalTime>1502</TotalTime>
  <Words>563</Words>
  <Application>Microsoft Office PowerPoint</Application>
  <PresentationFormat>Экран (4:3)</PresentationFormat>
  <Paragraphs>69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SPRING</vt:lpstr>
      <vt:lpstr>Развитие игровой деятельности дошкольника в условиях введения ФГОС дошкольного образования </vt:lpstr>
      <vt:lpstr>SPRING</vt:lpstr>
      <vt:lpstr>Игра – ведущий вид деятельности детей дошкольного возраста</vt:lpstr>
      <vt:lpstr>    Функции игры:    </vt:lpstr>
      <vt:lpstr>ИГРА</vt:lpstr>
      <vt:lpstr>Основные признаки игры</vt:lpstr>
      <vt:lpstr>Какие качества формируются у ребёнка в процессе игры?</vt:lpstr>
      <vt:lpstr>Факторы реализации игры:</vt:lpstr>
      <vt:lpstr>Условия эффективности развития игр:</vt:lpstr>
      <vt:lpstr> Условия успешного руководства игрой: </vt:lpstr>
      <vt:lpstr>Классификации детских игр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игровой деятельности дошкольника в условиях введения ФГОС дошкольного образования </dc:title>
  <dc:creator>mobiworld</dc:creator>
  <cp:lastModifiedBy>mobiworld</cp:lastModifiedBy>
  <cp:revision>11</cp:revision>
  <dcterms:created xsi:type="dcterms:W3CDTF">2015-01-20T03:28:18Z</dcterms:created>
  <dcterms:modified xsi:type="dcterms:W3CDTF">2017-05-30T00:34:33Z</dcterms:modified>
</cp:coreProperties>
</file>