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6"/>
  </p:notesMasterIdLst>
  <p:handoutMasterIdLst>
    <p:handoutMasterId r:id="rId37"/>
  </p:handoutMasterIdLst>
  <p:sldIdLst>
    <p:sldId id="256" r:id="rId2"/>
    <p:sldId id="257" r:id="rId3"/>
    <p:sldId id="290" r:id="rId4"/>
    <p:sldId id="263" r:id="rId5"/>
    <p:sldId id="315" r:id="rId6"/>
    <p:sldId id="291" r:id="rId7"/>
    <p:sldId id="267" r:id="rId8"/>
    <p:sldId id="293" r:id="rId9"/>
    <p:sldId id="268" r:id="rId10"/>
    <p:sldId id="289" r:id="rId11"/>
    <p:sldId id="270" r:id="rId12"/>
    <p:sldId id="292" r:id="rId13"/>
    <p:sldId id="273" r:id="rId14"/>
    <p:sldId id="314" r:id="rId15"/>
    <p:sldId id="285" r:id="rId16"/>
    <p:sldId id="286" r:id="rId17"/>
    <p:sldId id="287" r:id="rId18"/>
    <p:sldId id="295" r:id="rId19"/>
    <p:sldId id="320" r:id="rId20"/>
    <p:sldId id="312" r:id="rId21"/>
    <p:sldId id="296" r:id="rId22"/>
    <p:sldId id="305" r:id="rId23"/>
    <p:sldId id="306" r:id="rId24"/>
    <p:sldId id="307" r:id="rId25"/>
    <p:sldId id="308" r:id="rId26"/>
    <p:sldId id="297" r:id="rId27"/>
    <p:sldId id="298" r:id="rId28"/>
    <p:sldId id="299" r:id="rId29"/>
    <p:sldId id="300" r:id="rId30"/>
    <p:sldId id="309" r:id="rId31"/>
    <p:sldId id="317" r:id="rId32"/>
    <p:sldId id="318" r:id="rId33"/>
    <p:sldId id="319" r:id="rId34"/>
    <p:sldId id="311" r:id="rId35"/>
  </p:sldIdLst>
  <p:sldSz cx="9144000" cy="6858000" type="screen4x3"/>
  <p:notesSz cx="6669088" cy="9926638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CCCC"/>
    <a:srgbClr val="FFCCFF"/>
    <a:srgbClr val="41953B"/>
    <a:srgbClr val="A50021"/>
    <a:srgbClr val="C1E8BA"/>
    <a:srgbClr val="FFFFCC"/>
    <a:srgbClr val="AAE1F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>
        <p:scale>
          <a:sx n="75" d="100"/>
          <a:sy n="75" d="100"/>
        </p:scale>
        <p:origin x="-1224" y="180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handoutMaster" Target="handoutMasters/handoutMaster1.xml"/><Relationship Id="rId40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777608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4881034-23C2-48FF-9E16-DD20C51EC0CF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777608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C696012-CF14-4C53-9B4B-6B7AB213D17B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5028762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777608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82B0AB3-9400-4793-8FEA-922999CB20FA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854075" y="744538"/>
            <a:ext cx="4960938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66909" y="4715156"/>
            <a:ext cx="5335270" cy="446698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777608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B9623BA-3432-484E-8CDF-F375A309724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5366874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</a:t>
            </a:fld>
            <a:endParaRPr lang="ru-RU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11</a:t>
            </a:fld>
            <a:endParaRPr lang="ru-RU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12</a:t>
            </a:fld>
            <a:endParaRPr lang="ru-RU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13</a:t>
            </a:fld>
            <a:endParaRPr lang="ru-RU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14</a:t>
            </a:fld>
            <a:endParaRPr lang="ru-RU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15</a:t>
            </a:fld>
            <a:endParaRPr lang="ru-RU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16</a:t>
            </a:fld>
            <a:endParaRPr lang="ru-RU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17</a:t>
            </a:fld>
            <a:endParaRPr lang="ru-RU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>
                <a:solidFill>
                  <a:prstClr val="black"/>
                </a:solidFill>
              </a:rPr>
              <a:pPr/>
              <a:t>18</a:t>
            </a:fld>
            <a:endParaRPr lang="ru-RU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19</a:t>
            </a:fld>
            <a:endParaRPr lang="ru-RU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21</a:t>
            </a:fld>
            <a:endParaRPr lang="ru-RU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2</a:t>
            </a:fld>
            <a:endParaRPr lang="ru-RU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26</a:t>
            </a:fld>
            <a:endParaRPr lang="ru-RU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27</a:t>
            </a:fld>
            <a:endParaRPr lang="ru-RU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28</a:t>
            </a:fld>
            <a:endParaRPr lang="ru-RU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>
                <a:solidFill>
                  <a:prstClr val="black"/>
                </a:solidFill>
              </a:rPr>
              <a:pPr/>
              <a:t>29</a:t>
            </a:fld>
            <a:endParaRPr lang="ru-RU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30</a:t>
            </a:fld>
            <a:endParaRPr lang="ru-RU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3</a:t>
            </a:fld>
            <a:endParaRPr lang="ru-RU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4</a:t>
            </a:fld>
            <a:endParaRPr lang="ru-RU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6</a:t>
            </a:fld>
            <a:endParaRPr lang="ru-RU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7</a:t>
            </a:fld>
            <a:endParaRPr lang="ru-RU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8</a:t>
            </a:fld>
            <a:endParaRPr lang="ru-RU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9</a:t>
            </a:fld>
            <a:endParaRPr lang="ru-RU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9623BA-3432-484E-8CDF-F375A309724E}" type="slidenum">
              <a:rPr lang="ru-RU" smtClean="0"/>
              <a:t>10</a:t>
            </a:fld>
            <a:endParaRPr lang="ru-RU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ru-RU" smtClean="0"/>
              <a:t>Вставка рисунка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00B050"/>
            </a:gs>
            <a:gs pos="32000">
              <a:srgbClr val="21D6E0"/>
            </a:gs>
            <a:gs pos="100000">
              <a:schemeClr val="accent1">
                <a:lumMod val="20000"/>
                <a:lumOff val="80000"/>
              </a:schemeClr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F72D282-1FC9-4CD9-B76B-E7D02E3D1117}" type="datetimeFigureOut">
              <a:rPr lang="ru-RU" smtClean="0"/>
              <a:t>30.05.2017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2A7CD1F-708B-477A-8E07-CCAFEAC534DF}" type="slidenum">
              <a:rPr lang="ru-RU" smtClean="0"/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7" Type="http://schemas.microsoft.com/office/2007/relationships/hdphoto" Target="../media/hdphoto2.wdp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jpeg"/><Relationship Id="rId5" Type="http://schemas.microsoft.com/office/2007/relationships/hdphoto" Target="../media/hdphoto1.wdp"/><Relationship Id="rId4" Type="http://schemas.openxmlformats.org/officeDocument/2006/relationships/image" Target="../media/image9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3.jpeg"/><Relationship Id="rId4" Type="http://schemas.openxmlformats.org/officeDocument/2006/relationships/image" Target="../media/image12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5" Type="http://schemas.microsoft.com/office/2007/relationships/hdphoto" Target="../media/hdphoto3.wdp"/><Relationship Id="rId4" Type="http://schemas.openxmlformats.org/officeDocument/2006/relationships/image" Target="../media/image14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5" Type="http://schemas.microsoft.com/office/2007/relationships/hdphoto" Target="../media/hdphoto4.wdp"/><Relationship Id="rId4" Type="http://schemas.openxmlformats.org/officeDocument/2006/relationships/image" Target="../media/image15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5" Type="http://schemas.microsoft.com/office/2007/relationships/hdphoto" Target="../media/hdphoto5.wdp"/><Relationship Id="rId4" Type="http://schemas.openxmlformats.org/officeDocument/2006/relationships/image" Target="../media/image16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e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jpe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5" Type="http://schemas.microsoft.com/office/2007/relationships/hdphoto" Target="../media/hdphoto3.wdp"/><Relationship Id="rId4" Type="http://schemas.openxmlformats.org/officeDocument/2006/relationships/image" Target="../media/image14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5" Type="http://schemas.microsoft.com/office/2007/relationships/hdphoto" Target="../media/hdphoto5.wdp"/><Relationship Id="rId4" Type="http://schemas.openxmlformats.org/officeDocument/2006/relationships/image" Target="../media/image16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jpe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hyperlink" Target="https://commons.wikimedia.org/wiki/File:%D0%9A%D0%BE%D0%BD%D1%82%D0%BE%D1%80%D0%BA%D0%B0.jpg?uselang=ru" TargetMode="Externa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7" Type="http://schemas.openxmlformats.org/officeDocument/2006/relationships/image" Target="../media/image7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jpeg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00B050"/>
            </a:gs>
            <a:gs pos="11000">
              <a:srgbClr val="21D6E0"/>
            </a:gs>
            <a:gs pos="100000">
              <a:schemeClr val="accent1">
                <a:lumMod val="20000"/>
                <a:lumOff val="80000"/>
              </a:schemeClr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88" name="Группа 387"/>
          <p:cNvGrpSpPr/>
          <p:nvPr/>
        </p:nvGrpSpPr>
        <p:grpSpPr>
          <a:xfrm>
            <a:off x="-798289" y="302552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57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19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20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21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24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4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5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52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66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74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8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4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39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04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212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2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228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35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4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89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97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5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85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91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96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01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06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86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11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56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70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ctrTitle"/>
          </p:nvPr>
        </p:nvSpPr>
        <p:spPr>
          <a:xfrm>
            <a:off x="685800" y="1820380"/>
            <a:ext cx="7772400" cy="3773862"/>
          </a:xfrm>
        </p:spPr>
        <p:txBody>
          <a:bodyPr>
            <a:normAutofit/>
          </a:bodyPr>
          <a:lstStyle/>
          <a:p>
            <a:r>
              <a:rPr lang="ru-RU" sz="4000" dirty="0" err="1">
                <a:solidFill>
                  <a:srgbClr val="002060"/>
                </a:solidFill>
                <a:latin typeface="Comic Sans MS" pitchFamily="66" charset="0"/>
              </a:rPr>
              <a:t>Здоровьесберегающая</a:t>
            </a:r>
            <a:r>
              <a:rPr lang="ru-RU" sz="4000" dirty="0">
                <a:solidFill>
                  <a:srgbClr val="002060"/>
                </a:solidFill>
                <a:latin typeface="Comic Sans MS" pitchFamily="66" charset="0"/>
              </a:rPr>
              <a:t> методика </a:t>
            </a:r>
            <a:r>
              <a:rPr lang="ru-RU" sz="4000" dirty="0" smtClean="0">
                <a:solidFill>
                  <a:srgbClr val="002060"/>
                </a:solidFill>
                <a:latin typeface="Comic Sans MS" pitchFamily="66" charset="0"/>
              </a:rPr>
              <a:t>                         Владимира Базарного</a:t>
            </a:r>
            <a:br>
              <a:rPr lang="ru-RU" sz="4000" dirty="0" smtClean="0">
                <a:solidFill>
                  <a:srgbClr val="002060"/>
                </a:solidFill>
                <a:latin typeface="Comic Sans MS" pitchFamily="66" charset="0"/>
              </a:rPr>
            </a:br>
            <a:r>
              <a:rPr lang="ru-RU" sz="4000" dirty="0" smtClean="0">
                <a:solidFill>
                  <a:srgbClr val="002060"/>
                </a:solidFill>
                <a:latin typeface="Comic Sans MS" pitchFamily="66" charset="0"/>
              </a:rPr>
              <a:t/>
            </a:r>
            <a:br>
              <a:rPr lang="ru-RU" sz="4000" dirty="0" smtClean="0">
                <a:solidFill>
                  <a:srgbClr val="002060"/>
                </a:solidFill>
                <a:latin typeface="Comic Sans MS" pitchFamily="66" charset="0"/>
              </a:rPr>
            </a:br>
            <a:r>
              <a:rPr lang="ru-RU" sz="4000" dirty="0">
                <a:solidFill>
                  <a:srgbClr val="002060"/>
                </a:solidFill>
                <a:latin typeface="Comic Sans MS" pitchFamily="66" charset="0"/>
              </a:rPr>
              <a:t/>
            </a:r>
            <a:br>
              <a:rPr lang="ru-RU" sz="4000" dirty="0">
                <a:solidFill>
                  <a:srgbClr val="002060"/>
                </a:solidFill>
                <a:latin typeface="Comic Sans MS" pitchFamily="66" charset="0"/>
              </a:rPr>
            </a:br>
            <a:endParaRPr lang="ru-RU" sz="2000" b="1" dirty="0">
              <a:ln>
                <a:solidFill>
                  <a:sysClr val="windowText" lastClr="000000"/>
                </a:solidFill>
              </a:ln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6" name="Подзаголовок 395"/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92500" lnSpcReduction="20000"/>
          </a:bodyPr>
          <a:lstStyle/>
          <a:p>
            <a:pPr algn="l"/>
            <a:endParaRPr lang="ru-RU" dirty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l"/>
            <a:r>
              <a:rPr lang="ru-RU" dirty="0" smtClean="0">
                <a:solidFill>
                  <a:schemeClr val="accent1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Консультация для воспитателей.</a:t>
            </a:r>
          </a:p>
          <a:p>
            <a:pPr algn="l"/>
            <a:r>
              <a:rPr lang="ru-RU" dirty="0" smtClean="0">
                <a:solidFill>
                  <a:schemeClr val="accent1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подготовил: ст. воспитатель Кондракова Ю.Г.</a:t>
            </a:r>
            <a:endParaRPr lang="ru-RU" dirty="0" smtClean="0">
              <a:solidFill>
                <a:schemeClr val="accent1">
                  <a:lumMod val="5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r>
              <a:rPr lang="en-US" sz="6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SPRING</a:t>
            </a:r>
            <a:endParaRPr lang="ru-RU" sz="6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396" name="Подзаголовок 395"/>
          <p:cNvSpPr>
            <a:spLocks noGrp="1"/>
          </p:cNvSpPr>
          <p:nvPr>
            <p:ph idx="1"/>
          </p:nvPr>
        </p:nvSpPr>
        <p:spPr>
          <a:xfrm>
            <a:off x="500034" y="1285860"/>
            <a:ext cx="8229600" cy="4714908"/>
          </a:xfrm>
          <a:prstGeom prst="roundRect">
            <a:avLst>
              <a:gd name="adj" fmla="val 7968"/>
            </a:avLst>
          </a:prstGeom>
          <a:noFill/>
          <a:ln w="31750">
            <a:solidFill>
              <a:schemeClr val="bg1"/>
            </a:solidFill>
          </a:ln>
        </p:spPr>
        <p:txBody>
          <a:bodyPr vert="horz" lIns="91440" tIns="45720" rIns="91440" bIns="45720" rtlCol="0">
            <a:normAutofit/>
          </a:bodyPr>
          <a:lstStyle/>
          <a:p>
            <a:pPr marL="0"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endParaRPr lang="ru-RU" sz="1600" dirty="0">
              <a:solidFill>
                <a:schemeClr val="tx2">
                  <a:lumMod val="5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1026" name="Picture 2" descr="C:\Users\mobiworld\Desktop\СЕМИНАР 14 МАЯ\IMG_20150513_112205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399" y="162846"/>
            <a:ext cx="3560535" cy="5549776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  <p:pic>
        <p:nvPicPr>
          <p:cNvPr id="1027" name="Picture 3" descr="C:\Users\mobiworld\Desktop\СЕМИНАР 14 МАЯ\IMG_20150513_112144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4494" y="162847"/>
            <a:ext cx="3705626" cy="559085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25770856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pPr lvl="0" fontAlgn="base">
              <a:lnSpc>
                <a:spcPct val="150000"/>
              </a:lnSpc>
              <a:spcAft>
                <a:spcPct val="0"/>
              </a:spcAft>
              <a:tabLst>
                <a:tab pos="457200" algn="l"/>
              </a:tabLst>
            </a:pPr>
            <a:r>
              <a:rPr lang="ru-RU" sz="2800" b="1" i="1" dirty="0">
                <a:solidFill>
                  <a:srgbClr val="FF0000"/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Упражнения на мышечно-телесную координацию</a:t>
            </a:r>
            <a:endParaRPr lang="ru-RU" sz="28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6" name="Подзаголовок 395"/>
          <p:cNvSpPr>
            <a:spLocks noGrp="1"/>
          </p:cNvSpPr>
          <p:nvPr>
            <p:ph idx="1"/>
          </p:nvPr>
        </p:nvSpPr>
        <p:spPr>
          <a:xfrm>
            <a:off x="500034" y="1285860"/>
            <a:ext cx="8229600" cy="4714908"/>
          </a:xfrm>
          <a:prstGeom prst="roundRect">
            <a:avLst>
              <a:gd name="adj" fmla="val 7968"/>
            </a:avLst>
          </a:prstGeom>
          <a:noFill/>
          <a:ln w="31750">
            <a:solidFill>
              <a:schemeClr val="bg1"/>
            </a:solidFill>
          </a:ln>
        </p:spPr>
        <p:txBody>
          <a:bodyPr vert="horz" lIns="91440" tIns="45720" rIns="91440" bIns="45720" rtlCol="0">
            <a:normAutofit/>
          </a:bodyPr>
          <a:lstStyle/>
          <a:p>
            <a:pPr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tabLst>
                <a:tab pos="457200" algn="l"/>
              </a:tabLst>
            </a:pPr>
            <a:endParaRPr lang="ru-RU" sz="1800" b="1" dirty="0" smtClean="0">
              <a:latin typeface="Times New Roman" pitchFamily="18" charset="0"/>
              <a:ea typeface="Times New Roman" pitchFamily="18" charset="0"/>
              <a:cs typeface="Times New Roman" pitchFamily="18" charset="0"/>
            </a:endParaRPr>
          </a:p>
          <a:p>
            <a:pPr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tabLst>
                <a:tab pos="457200" algn="l"/>
              </a:tabLst>
            </a:pPr>
            <a:r>
              <a:rPr lang="ru-RU" sz="1800" b="1" dirty="0" smtClean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Упражнение </a:t>
            </a:r>
            <a:r>
              <a:rPr lang="ru-RU" sz="1800" b="1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проводится в режиме движения наглядного материала, постоянного поиска и выполнения активизирующих внимание детей заданий. Всевозможные карточки могут оказаться в любой точке группы.                              </a:t>
            </a:r>
          </a:p>
          <a:p>
            <a:pPr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tabLst>
                <a:tab pos="457200" algn="l"/>
              </a:tabLst>
            </a:pPr>
            <a:r>
              <a:rPr lang="ru-RU" sz="1800" b="1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Дети ищут их, тем самым переключают зрение с ближнего на дальнее расстояние и наоборот.</a:t>
            </a:r>
          </a:p>
          <a:p>
            <a:pPr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tabLst>
                <a:tab pos="457200" algn="l"/>
              </a:tabLst>
            </a:pPr>
            <a:r>
              <a:rPr lang="ru-RU" sz="1800" b="1" dirty="0">
                <a:latin typeface="Times New Roman" pitchFamily="18" charset="0"/>
                <a:cs typeface="Times New Roman" pitchFamily="18" charset="0"/>
              </a:rPr>
              <a:t>Например, педагог показывает дидактический материал сначала с близкого расстояния, а затем постепенно отходит от детей, тренируя тем самым мышцы глаза.</a:t>
            </a:r>
          </a:p>
          <a:p>
            <a:pPr marL="0"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endParaRPr lang="ru-RU" sz="18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5053305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933091" y="120123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Autofit/>
          </a:bodyPr>
          <a:lstStyle/>
          <a:p>
            <a:pPr indent="180000" eaLnBrk="0" fontAlgn="base" hangingPunct="0">
              <a:lnSpc>
                <a:spcPct val="150000"/>
              </a:lnSpc>
              <a:spcAft>
                <a:spcPct val="0"/>
              </a:spcAft>
              <a:tabLst>
                <a:tab pos="457200" algn="l"/>
              </a:tabLst>
            </a:pPr>
            <a:r>
              <a:rPr lang="ru-RU" sz="2000" b="1" i="1" dirty="0">
                <a:solidFill>
                  <a:srgbClr val="FF0000"/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Упражнения на мышечно-телесную </a:t>
            </a:r>
            <a:r>
              <a:rPr lang="ru-RU" sz="2000" b="1" i="1" dirty="0" smtClean="0">
                <a:solidFill>
                  <a:srgbClr val="FF0000"/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координацию </a:t>
            </a:r>
            <a:r>
              <a:rPr lang="ru-RU" sz="2000" b="1" i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«СЕНСОРНЫЕ  </a:t>
            </a:r>
            <a:r>
              <a:rPr lang="ru-RU" sz="2000" b="1" i="1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КРЕСТЫ</a:t>
            </a:r>
            <a:r>
              <a:rPr lang="ru-RU" sz="2000" b="1" i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»</a:t>
            </a:r>
            <a:endParaRPr lang="ru-RU" sz="2000" b="1" i="1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1026" name="Picture 2" descr="C:\Users\mobiworld\Pictures\IMG_20150513_144306.jpg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922" y="1600200"/>
            <a:ext cx="8046156" cy="4525963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38483572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24931" y="37017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/>
          </a:bodyPr>
          <a:lstStyle/>
          <a:p>
            <a:r>
              <a:rPr lang="ru-RU" sz="2400" b="1" dirty="0">
                <a:latin typeface="Times New Roman" pitchFamily="18" charset="0"/>
                <a:cs typeface="Times New Roman" pitchFamily="18" charset="0"/>
              </a:rPr>
              <a:t>Варианты   упражнений для развития зрительного восприятия</a:t>
            </a:r>
          </a:p>
        </p:txBody>
      </p:sp>
      <p:sp>
        <p:nvSpPr>
          <p:cNvPr id="396" name="Подзаголовок 395"/>
          <p:cNvSpPr>
            <a:spLocks noGrp="1"/>
          </p:cNvSpPr>
          <p:nvPr>
            <p:ph idx="1"/>
          </p:nvPr>
        </p:nvSpPr>
        <p:spPr>
          <a:xfrm>
            <a:off x="500034" y="1285860"/>
            <a:ext cx="8229600" cy="4714908"/>
          </a:xfrm>
          <a:prstGeom prst="roundRect">
            <a:avLst>
              <a:gd name="adj" fmla="val 7968"/>
            </a:avLst>
          </a:prstGeom>
          <a:noFill/>
          <a:ln w="31750">
            <a:solidFill>
              <a:schemeClr val="bg1"/>
            </a:solidFill>
          </a:ln>
        </p:spPr>
        <p:txBody>
          <a:bodyPr vert="horz" lIns="91440" tIns="45720" rIns="91440" bIns="45720" rtlCol="0">
            <a:normAutofit/>
          </a:bodyPr>
          <a:lstStyle/>
          <a:p>
            <a:r>
              <a:rPr lang="ru-RU" sz="2400" b="1" u="sng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Бумажные </a:t>
            </a:r>
            <a:r>
              <a:rPr lang="ru-RU" sz="2400" b="1" u="sng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офтальмотренажеры</a:t>
            </a:r>
            <a:r>
              <a:rPr lang="ru-RU" sz="2400" b="1" u="sng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2400" b="1" u="sng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>
                <a:latin typeface="Times New Roman" pitchFamily="18" charset="0"/>
                <a:cs typeface="Times New Roman" pitchFamily="18" charset="0"/>
              </a:rPr>
              <a:t>Разного рода траектории, по которым дети «бегают» глазами. </a:t>
            </a:r>
            <a:br>
              <a:rPr lang="ru-RU" sz="18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>
                <a:latin typeface="Times New Roman" pitchFamily="18" charset="0"/>
                <a:cs typeface="Times New Roman" pitchFamily="18" charset="0"/>
              </a:rPr>
              <a:t>На листе ватмана изображаются цветные фигуры (зигзаги, овалы</a:t>
            </a:r>
            <a:r>
              <a:rPr lang="ru-RU" sz="1800" b="1" dirty="0" smtClean="0">
                <a:latin typeface="Times New Roman" pitchFamily="18" charset="0"/>
                <a:cs typeface="Times New Roman" pitchFamily="18" charset="0"/>
              </a:rPr>
              <a:t>,  восьмерки</a:t>
            </a:r>
            <a:r>
              <a:rPr lang="ru-RU" sz="1800" b="1" dirty="0">
                <a:latin typeface="Times New Roman" pitchFamily="18" charset="0"/>
                <a:cs typeface="Times New Roman" pitchFamily="18" charset="0"/>
              </a:rPr>
              <a:t>, спирали и т.д.).             </a:t>
            </a:r>
            <a:endParaRPr lang="ru-RU" sz="1800" b="1" dirty="0" smtClean="0">
              <a:latin typeface="Times New Roman" pitchFamily="18" charset="0"/>
              <a:cs typeface="Times New Roman" pitchFamily="18" charset="0"/>
            </a:endParaRPr>
          </a:p>
          <a:p>
            <a:pPr marL="0" indent="0">
              <a:buNone/>
            </a:pPr>
            <a:r>
              <a:rPr lang="ru-RU" sz="18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800" b="1" dirty="0" smtClean="0">
                <a:latin typeface="Times New Roman" pitchFamily="18" charset="0"/>
                <a:cs typeface="Times New Roman" pitchFamily="18" charset="0"/>
              </a:rPr>
              <a:t>     Толщина </a:t>
            </a:r>
            <a:r>
              <a:rPr lang="ru-RU" sz="1800" b="1" dirty="0">
                <a:latin typeface="Times New Roman" pitchFamily="18" charset="0"/>
                <a:cs typeface="Times New Roman" pitchFamily="18" charset="0"/>
              </a:rPr>
              <a:t>линий – один сантиметр</a:t>
            </a:r>
            <a:r>
              <a:rPr lang="ru-RU" sz="1800" dirty="0"/>
              <a:t>. </a:t>
            </a:r>
          </a:p>
          <a:p>
            <a:pPr marL="0"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endParaRPr lang="ru-RU" sz="18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410" name="Picture 4" descr="http://podelise.ru/tw_files2/urls_409/3/d-2032/img9.jp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19098" y="3715304"/>
            <a:ext cx="3524274" cy="2643206"/>
          </a:xfrm>
          <a:prstGeom prst="rect">
            <a:avLst/>
          </a:prstGeom>
          <a:noFill/>
        </p:spPr>
      </p:pic>
      <p:pic>
        <p:nvPicPr>
          <p:cNvPr id="411" name="Picture 2" descr="c:\documents and settings\user\рабочий стол\13.jpg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526566" y="3742188"/>
            <a:ext cx="4126691" cy="263085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38268521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/>
          </a:bodyPr>
          <a:lstStyle/>
          <a:p>
            <a:r>
              <a:rPr lang="ru-RU" sz="2400" b="1" dirty="0" smtClean="0">
                <a:solidFill>
                  <a:schemeClr val="accent4">
                    <a:lumMod val="50000"/>
                  </a:schemeClr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ru-RU" sz="2400" b="1" dirty="0" err="1" smtClean="0">
                <a:solidFill>
                  <a:schemeClr val="accent4">
                    <a:lumMod val="50000"/>
                  </a:schemeClr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офтальмотренажер</a:t>
            </a:r>
            <a:r>
              <a:rPr lang="ru-RU" sz="1800" b="1" dirty="0">
                <a:ln>
                  <a:solidFill>
                    <a:sysClr val="windowText" lastClr="000000"/>
                  </a:solidFill>
                </a:ln>
                <a:solidFill>
                  <a:schemeClr val="accent4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«Улитка»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3074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2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3937" y="1603369"/>
            <a:ext cx="6917630" cy="4040212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20731998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Autofit/>
          </a:bodyPr>
          <a:lstStyle/>
          <a:p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err="1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офтальмотренажер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«Кораблик»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410" name="Picture 3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0498" y="1285875"/>
            <a:ext cx="7668730" cy="4714875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1799410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r>
              <a:rPr lang="ru-RU" sz="3200" b="1" dirty="0" err="1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офтальмотренажер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«Медвежонок», «Ёлочка»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5122" name="Picture 2" descr="C:\Users\mobiworld\Desktop\СЕМИНАР 14 МАЯ\IMG_20150512_120635.jpg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1328737"/>
            <a:ext cx="8229600" cy="462915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27683751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/>
          </a:bodyPr>
          <a:lstStyle/>
          <a:p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err="1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офтальмотренажер</a:t>
            </a:r>
            <a:r>
              <a:rPr lang="ru-RU" sz="3200" b="1" dirty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«Дорожка»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35" name="Объект 13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ru-RU" dirty="0"/>
          </a:p>
        </p:txBody>
      </p:sp>
      <p:pic>
        <p:nvPicPr>
          <p:cNvPr id="1026" name="Picture 2" descr="C:\Users\mobiworld\Desktop\фестиваль базарный\фото\DSCN4089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736"/>
          <a:stretch/>
        </p:blipFill>
        <p:spPr bwMode="auto">
          <a:xfrm>
            <a:off x="642942" y="1662457"/>
            <a:ext cx="7876556" cy="4355473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27683751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/>
          </a:bodyPr>
          <a:lstStyle/>
          <a:p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err="1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офтальмотренажер</a:t>
            </a:r>
            <a:r>
              <a:rPr lang="ru-RU" sz="3200" b="1" dirty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«Цифры»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sp>
        <p:nvSpPr>
          <p:cNvPr id="135" name="Объект 13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ru-RU" dirty="0"/>
          </a:p>
        </p:txBody>
      </p:sp>
      <p:pic>
        <p:nvPicPr>
          <p:cNvPr id="2050" name="Picture 2" descr="C:\Users\mobiworld\Desktop\фестиваль базарный\фото\DSCN4088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499"/>
          <a:stretch/>
        </p:blipFill>
        <p:spPr bwMode="auto">
          <a:xfrm>
            <a:off x="877800" y="1814869"/>
            <a:ext cx="6791996" cy="390729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2483217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/>
          </a:bodyPr>
          <a:lstStyle/>
          <a:p>
            <a:r>
              <a:rPr lang="ru-RU" sz="3600" b="1" spc="100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Методика В.Ф. Базарного </a:t>
            </a:r>
            <a:endParaRPr lang="ru-RU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96" name="Подзаголовок 395"/>
          <p:cNvSpPr>
            <a:spLocks noGrp="1"/>
          </p:cNvSpPr>
          <p:nvPr>
            <p:ph idx="1"/>
          </p:nvPr>
        </p:nvSpPr>
        <p:spPr>
          <a:xfrm>
            <a:off x="500034" y="1285859"/>
            <a:ext cx="8229600" cy="4861299"/>
          </a:xfrm>
          <a:prstGeom prst="roundRect">
            <a:avLst>
              <a:gd name="adj" fmla="val 7968"/>
            </a:avLst>
          </a:prstGeom>
          <a:noFill/>
          <a:ln w="31750">
            <a:solidFill>
              <a:schemeClr val="bg1"/>
            </a:solidFill>
          </a:ln>
        </p:spPr>
        <p:txBody>
          <a:bodyPr vert="horz" lIns="91440" tIns="45720" rIns="91440" bIns="45720" rtlCol="0">
            <a:normAutofit fontScale="92500" lnSpcReduction="10000"/>
          </a:bodyPr>
          <a:lstStyle/>
          <a:p>
            <a:pPr indent="180000" algn="just">
              <a:lnSpc>
                <a:spcPct val="150000"/>
              </a:lnSpc>
            </a:pPr>
            <a:r>
              <a:rPr lang="ru-RU" sz="1600" b="1" u="sng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Методика В.Ф. Базарного </a:t>
            </a: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- это единственная </a:t>
            </a:r>
            <a:r>
              <a:rPr lang="ru-RU" sz="1600" b="1" spc="100" dirty="0" err="1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здоровьеразвивающая</a:t>
            </a: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технология, которая </a:t>
            </a:r>
          </a:p>
          <a:p>
            <a:pPr indent="180000" algn="just">
              <a:lnSpc>
                <a:spcPct val="150000"/>
              </a:lnSpc>
              <a:buFont typeface="Wingdings" pitchFamily="2" charset="2"/>
              <a:buChar char="v"/>
            </a:pP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  признана научным открытием Академией медицинских наук, </a:t>
            </a:r>
          </a:p>
          <a:p>
            <a:pPr indent="180000" algn="just">
              <a:lnSpc>
                <a:spcPct val="150000"/>
              </a:lnSpc>
              <a:buFont typeface="Wingdings" pitchFamily="2" charset="2"/>
              <a:buChar char="v"/>
            </a:pP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  защищена патентами и авторскими правами, </a:t>
            </a:r>
          </a:p>
          <a:p>
            <a:pPr indent="180000" algn="just">
              <a:lnSpc>
                <a:spcPct val="150000"/>
              </a:lnSpc>
              <a:buFont typeface="Wingdings" pitchFamily="2" charset="2"/>
              <a:buChar char="v"/>
            </a:pP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  одобрена институтами Минздрава РФ, РАМН, РАН,</a:t>
            </a:r>
          </a:p>
          <a:p>
            <a:pPr indent="180000" algn="just">
              <a:lnSpc>
                <a:spcPct val="150000"/>
              </a:lnSpc>
              <a:buFont typeface="Wingdings" pitchFamily="2" charset="2"/>
              <a:buChar char="v"/>
            </a:pP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  утверждена Правительством как общая федеральная программа,</a:t>
            </a:r>
          </a:p>
          <a:p>
            <a:pPr indent="0" algn="just">
              <a:lnSpc>
                <a:spcPct val="150000"/>
              </a:lnSpc>
              <a:buNone/>
            </a:pP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прошла практическую апробацию в течение 28 лет на базе более тысячи детских садов и школ, </a:t>
            </a:r>
          </a:p>
          <a:p>
            <a:pPr indent="180000" algn="just">
              <a:lnSpc>
                <a:spcPct val="150000"/>
              </a:lnSpc>
              <a:buFont typeface="Wingdings" pitchFamily="2" charset="2"/>
              <a:buChar char="v"/>
            </a:pP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 имеет санитарно-эпидемиологическое заключение Минздрава РФ и позволяет строить образовательный процесс на основе телесной вертикали сообразной подвижной природе ребёнка, </a:t>
            </a:r>
          </a:p>
          <a:p>
            <a:pPr indent="180000" algn="just">
              <a:lnSpc>
                <a:spcPct val="150000"/>
              </a:lnSpc>
              <a:buFont typeface="Wingdings" pitchFamily="2" charset="2"/>
              <a:buChar char="v"/>
            </a:pP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 а также дает гарантированный результат улучшения </a:t>
            </a:r>
          </a:p>
          <a:p>
            <a:pPr indent="180000" algn="just">
              <a:lnSpc>
                <a:spcPct val="150000"/>
              </a:lnSpc>
            </a:pPr>
            <a:r>
              <a:rPr lang="ru-RU" sz="1600" b="1" spc="100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здоровья детей в целом.</a:t>
            </a:r>
            <a:endParaRPr lang="ru-RU" sz="1600" dirty="0">
              <a:solidFill>
                <a:schemeClr val="tx2">
                  <a:lumMod val="5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933892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00B050"/>
            </a:gs>
            <a:gs pos="11000">
              <a:srgbClr val="21D6E0"/>
            </a:gs>
            <a:gs pos="100000">
              <a:schemeClr val="accent1">
                <a:lumMod val="20000"/>
                <a:lumOff val="80000"/>
              </a:schemeClr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Autofit/>
          </a:bodyPr>
          <a:lstStyle/>
          <a:p>
            <a:r>
              <a:rPr lang="ru-RU" sz="40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Базарный Владимир Филиппович </a:t>
            </a:r>
            <a:endParaRPr lang="ru-RU" sz="4000" b="1" dirty="0">
              <a:solidFill>
                <a:schemeClr val="accent1">
                  <a:lumMod val="75000"/>
                </a:schemeClr>
              </a:solidFill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411" name="Picture 2" descr="ссылка на XPOHOC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2792" y="1398564"/>
            <a:ext cx="3220872" cy="4293907"/>
          </a:xfrm>
          <a:prstGeom prst="rect">
            <a:avLst/>
          </a:prstGeom>
          <a:noFill/>
        </p:spPr>
      </p:pic>
      <p:sp>
        <p:nvSpPr>
          <p:cNvPr id="228" name="Прямоугольник 227"/>
          <p:cNvSpPr/>
          <p:nvPr/>
        </p:nvSpPr>
        <p:spPr>
          <a:xfrm>
            <a:off x="3283664" y="58847"/>
            <a:ext cx="5528232" cy="58631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180000">
              <a:lnSpc>
                <a:spcPct val="150000"/>
              </a:lnSpc>
            </a:pPr>
            <a:endParaRPr lang="ru-RU" sz="14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indent="180000">
              <a:lnSpc>
                <a:spcPct val="150000"/>
              </a:lnSpc>
            </a:pPr>
            <a:endParaRPr lang="ru-RU" sz="14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indent="180000">
              <a:lnSpc>
                <a:spcPct val="150000"/>
              </a:lnSpc>
            </a:pPr>
            <a:endParaRPr lang="ru-RU" sz="14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indent="180000">
              <a:lnSpc>
                <a:spcPct val="150000"/>
              </a:lnSpc>
            </a:pPr>
            <a:endParaRPr lang="ru-RU" sz="14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indent="180000">
              <a:lnSpc>
                <a:spcPct val="150000"/>
              </a:lnSpc>
            </a:pPr>
            <a:r>
              <a:rPr lang="ru-RU" b="1" dirty="0" smtClean="0">
                <a:solidFill>
                  <a:schemeClr val="bg2">
                    <a:lumMod val="10000"/>
                  </a:schemeClr>
                </a:solidFill>
                <a:latin typeface="Times New Roman" pitchFamily="18" charset="0"/>
                <a:cs typeface="Times New Roman" pitchFamily="18" charset="0"/>
              </a:rPr>
              <a:t>Базарный </a:t>
            </a:r>
            <a:r>
              <a:rPr lang="ru-RU" b="1" dirty="0">
                <a:solidFill>
                  <a:schemeClr val="bg2">
                    <a:lumMod val="10000"/>
                  </a:schemeClr>
                </a:solidFill>
                <a:latin typeface="Times New Roman" pitchFamily="18" charset="0"/>
                <a:cs typeface="Times New Roman" pitchFamily="18" charset="0"/>
              </a:rPr>
              <a:t>Владимир Филиппович</a:t>
            </a:r>
            <a:r>
              <a:rPr lang="ru-RU" sz="1600" b="1" dirty="0">
                <a:solidFill>
                  <a:schemeClr val="bg2">
                    <a:lumMod val="10000"/>
                  </a:schemeClr>
                </a:solidFill>
                <a:latin typeface="Times New Roman" pitchFamily="18" charset="0"/>
                <a:cs typeface="Times New Roman" pitchFamily="18" charset="0"/>
              </a:rPr>
              <a:t> - учёный, врач, музыкант и педагог-новатор, руководитель Научно-внедренческой лаборатории физиолого-здравоохранительных проблем образования Администрации Московской области (г. Сергиев Посад), доктор медицинских наук, действительный член Академии творческой педагогики, Почётный работник общего образования Российской Федерации. Основатель нового направления в науке – </a:t>
            </a:r>
            <a:r>
              <a:rPr lang="ru-RU" sz="1600" b="1" dirty="0" err="1">
                <a:solidFill>
                  <a:schemeClr val="bg2">
                    <a:lumMod val="10000"/>
                  </a:schemeClr>
                </a:solidFill>
                <a:latin typeface="Times New Roman" pitchFamily="18" charset="0"/>
                <a:cs typeface="Times New Roman" pitchFamily="18" charset="0"/>
              </a:rPr>
              <a:t>здоровьеразвивающей</a:t>
            </a:r>
            <a:r>
              <a:rPr lang="ru-RU" sz="1600" b="1" dirty="0">
                <a:solidFill>
                  <a:schemeClr val="bg2">
                    <a:lumMod val="10000"/>
                  </a:schemeClr>
                </a:solidFill>
                <a:latin typeface="Times New Roman" pitchFamily="18" charset="0"/>
                <a:cs typeface="Times New Roman" pitchFamily="18" charset="0"/>
              </a:rPr>
              <a:t> педагогики. Совместно со своими учениками создал теорию «Сенсорной свободы и психомоторного раскрепощения».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dirty="0" smtClean="0"/>
              <a:t/>
            </a:r>
            <a:br>
              <a:rPr lang="ru-RU" dirty="0" smtClean="0"/>
            </a:br>
            <a:r>
              <a:rPr lang="ru-RU" dirty="0"/>
              <a:t/>
            </a:r>
            <a:br>
              <a:rPr lang="ru-RU" dirty="0"/>
            </a:br>
            <a:r>
              <a:rPr lang="ru-RU" dirty="0" smtClean="0"/>
              <a:t/>
            </a:r>
            <a:br>
              <a:rPr lang="ru-RU" dirty="0" smtClean="0"/>
            </a:br>
            <a:r>
              <a:rPr lang="ru-RU" dirty="0"/>
              <a:t/>
            </a:r>
            <a:br>
              <a:rPr lang="ru-RU" dirty="0"/>
            </a:br>
            <a:r>
              <a:rPr lang="ru-RU" dirty="0" smtClean="0"/>
              <a:t/>
            </a:r>
            <a:br>
              <a:rPr lang="ru-RU" dirty="0" smtClean="0"/>
            </a:br>
            <a:r>
              <a:rPr lang="ru-RU" dirty="0"/>
              <a:t/>
            </a:r>
            <a:br>
              <a:rPr lang="ru-RU" dirty="0"/>
            </a:br>
            <a:r>
              <a:rPr lang="ru-RU" dirty="0" smtClean="0"/>
              <a:t>Практическая часть</a:t>
            </a:r>
            <a:br>
              <a:rPr lang="ru-RU" dirty="0" smtClean="0"/>
            </a:br>
            <a:r>
              <a:rPr lang="ru-RU" dirty="0"/>
              <a:t/>
            </a:r>
            <a:br>
              <a:rPr lang="ru-RU" dirty="0"/>
            </a:br>
            <a:r>
              <a:rPr lang="ru-RU" dirty="0" smtClean="0"/>
              <a:t/>
            </a:r>
            <a:br>
              <a:rPr lang="ru-RU" dirty="0" smtClean="0"/>
            </a:br>
            <a:r>
              <a:rPr lang="ru-RU" dirty="0" smtClean="0"/>
              <a:t/>
            </a:r>
            <a:br>
              <a:rPr lang="ru-RU" dirty="0" smtClean="0"/>
            </a:br>
            <a:r>
              <a:rPr lang="ru-RU" dirty="0" smtClean="0"/>
              <a:t>педагог высшей категории                   Агапова Татьяна Владимировна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010757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099254" y="-1"/>
            <a:ext cx="6643734" cy="1421531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pPr indent="180000">
              <a:lnSpc>
                <a:spcPct val="150000"/>
              </a:lnSpc>
            </a:pPr>
            <a:r>
              <a:rPr lang="ru-RU" sz="1800" b="1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b="1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0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Зрительно-</a:t>
            </a:r>
            <a:r>
              <a:rPr lang="ru-RU" sz="2000" b="1" i="1" dirty="0" err="1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координаторные</a:t>
            </a:r>
            <a:r>
              <a:rPr lang="ru-RU" sz="20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000" b="1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тренажи с помощью опорных  зрительно-двигательных траекторий  (</a:t>
            </a:r>
            <a:r>
              <a:rPr lang="ru-RU" sz="2000" b="1" i="1" dirty="0" err="1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офтальмотренажеры</a:t>
            </a:r>
            <a:r>
              <a:rPr lang="ru-RU" sz="20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br>
              <a:rPr lang="ru-RU" sz="20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000" b="1" i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Схема зрительно-двигательных траекторий</a:t>
            </a:r>
            <a:r>
              <a:rPr lang="ru-RU" sz="2000" b="1" i="1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2000" b="1" i="1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2000" b="1" i="1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410" name="Picture 3" descr="gl4.jpg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237375" y="1881186"/>
            <a:ext cx="6787228" cy="380525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44434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C:\Users\mobiworld\Desktop\фестиваль базарный\занятие\DSCN3552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560" y="836712"/>
            <a:ext cx="7643515" cy="49891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750506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C:\Users\mobiworld\Desktop\фестиваль базарный\занятие\DSCN3556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592" y="260648"/>
            <a:ext cx="7344815" cy="5400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1575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 descr="C:\Users\mobiworld\Desktop\фестиваль базарный\занятие\DSCN3558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567" y="1196752"/>
            <a:ext cx="7735491" cy="49379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807645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C:\Users\mobiworld\Desktop\фестиваль базарный\занятие\DSCN3561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9360" y="1124744"/>
            <a:ext cx="7663483" cy="49685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542742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/>
          </a:bodyPr>
          <a:lstStyle/>
          <a:p>
            <a:r>
              <a:rPr lang="ru-RU" sz="2400" b="1" dirty="0" smtClean="0">
                <a:solidFill>
                  <a:schemeClr val="accent4">
                    <a:lumMod val="50000"/>
                  </a:schemeClr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Бумажный </a:t>
            </a:r>
            <a:r>
              <a:rPr lang="ru-RU" sz="2400" b="1" dirty="0" err="1" smtClean="0">
                <a:solidFill>
                  <a:schemeClr val="accent4">
                    <a:lumMod val="50000"/>
                  </a:schemeClr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офтальмотренажер</a:t>
            </a:r>
            <a:r>
              <a:rPr lang="ru-RU" sz="1800" b="1" dirty="0">
                <a:ln>
                  <a:solidFill>
                    <a:sysClr val="windowText" lastClr="000000"/>
                  </a:solidFill>
                </a:ln>
                <a:solidFill>
                  <a:schemeClr val="accent4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«Улитка»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3074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2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3937" y="1603369"/>
            <a:ext cx="6917630" cy="4040212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31614088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Бумажный </a:t>
            </a:r>
            <a:r>
              <a:rPr lang="ru-RU" sz="3200" b="1" dirty="0" err="1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офтальмотренажер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«Медвежонок», «Ёлочка»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5122" name="Picture 2" descr="C:\Users\mobiworld\Desktop\СЕМИНАР 14 МАЯ\IMG_20150512_120635.jpg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1328737"/>
            <a:ext cx="8229600" cy="462915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11200542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r>
              <a:rPr lang="ru-RU" sz="3200" b="1" dirty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Бумажный </a:t>
            </a:r>
            <a:r>
              <a:rPr lang="ru-RU" sz="3200" b="1" dirty="0" err="1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офтальмотренажер</a:t>
            </a:r>
            <a:r>
              <a:rPr lang="ru-RU" sz="3200" b="1" dirty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«Дорожка»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35" name="Объект 13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ru-RU" dirty="0"/>
          </a:p>
        </p:txBody>
      </p:sp>
      <p:pic>
        <p:nvPicPr>
          <p:cNvPr id="1026" name="Picture 2" descr="C:\Users\mobiworld\Desktop\фестиваль базарный\фото\DSCN4089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2736"/>
          <a:stretch/>
        </p:blipFill>
        <p:spPr bwMode="auto">
          <a:xfrm>
            <a:off x="642942" y="1662457"/>
            <a:ext cx="7876556" cy="4355473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38021515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>
                  <a:solidFill>
                    <a:prstClr val="white"/>
                  </a:solidFill>
                </a:endParaRPr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black"/>
              </a:solidFill>
            </a:endParaRPr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prstClr val="white"/>
              </a:solidFill>
            </a:endParaRPr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r>
              <a:rPr lang="ru-RU" sz="3200" b="1" dirty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Бумажный </a:t>
            </a:r>
            <a:r>
              <a:rPr lang="ru-RU" sz="3200" b="1" dirty="0" err="1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офтальмотренажер</a:t>
            </a:r>
            <a:r>
              <a:rPr lang="ru-RU" sz="3200" b="1" dirty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32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«Цифры»</a:t>
            </a:r>
            <a:endParaRPr lang="ru-RU" sz="32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black"/>
                </a:solidFill>
              </a:endParaRPr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solidFill>
                  <a:prstClr val="white"/>
                </a:solidFill>
              </a:endParaRPr>
            </a:p>
          </p:txBody>
        </p:sp>
      </p:grpSp>
      <p:sp>
        <p:nvSpPr>
          <p:cNvPr id="135" name="Объект 13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ru-RU" dirty="0"/>
          </a:p>
        </p:txBody>
      </p:sp>
      <p:pic>
        <p:nvPicPr>
          <p:cNvPr id="2050" name="Picture 2" descr="C:\Users\mobiworld\Desktop\фестиваль базарный\фото\DSCN4088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499"/>
          <a:stretch/>
        </p:blipFill>
        <p:spPr bwMode="auto">
          <a:xfrm>
            <a:off x="877800" y="1814869"/>
            <a:ext cx="6791996" cy="390729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8749782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/>
          </a:bodyPr>
          <a:lstStyle/>
          <a:p>
            <a:r>
              <a:rPr lang="ru-RU" sz="3600" b="1" spc="100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Методика В.Ф. Базарного </a:t>
            </a:r>
            <a:endParaRPr lang="ru-RU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96" name="Подзаголовок 395"/>
          <p:cNvSpPr>
            <a:spLocks noGrp="1"/>
          </p:cNvSpPr>
          <p:nvPr>
            <p:ph idx="1"/>
          </p:nvPr>
        </p:nvSpPr>
        <p:spPr>
          <a:xfrm>
            <a:off x="500034" y="1285859"/>
            <a:ext cx="8229600" cy="4861299"/>
          </a:xfrm>
          <a:prstGeom prst="roundRect">
            <a:avLst>
              <a:gd name="adj" fmla="val 7968"/>
            </a:avLst>
          </a:prstGeom>
          <a:noFill/>
          <a:ln w="31750">
            <a:solidFill>
              <a:schemeClr val="bg1"/>
            </a:solidFill>
          </a:ln>
        </p:spPr>
        <p:txBody>
          <a:bodyPr vert="horz" lIns="91440" tIns="45720" rIns="91440" bIns="45720" rtlCol="0">
            <a:normAutofit/>
          </a:bodyPr>
          <a:lstStyle/>
          <a:p>
            <a:pPr indent="180000" algn="just">
              <a:lnSpc>
                <a:spcPct val="150000"/>
              </a:lnSpc>
            </a:pPr>
            <a:r>
              <a:rPr lang="ru-RU" sz="2000" b="1" dirty="0" smtClean="0">
                <a:solidFill>
                  <a:schemeClr val="tx2">
                    <a:lumMod val="5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Times New Roman" pitchFamily="18" charset="0"/>
                <a:cs typeface="Times New Roman" pitchFamily="18" charset="0"/>
              </a:rPr>
              <a:t>Особенности данной методики:</a:t>
            </a:r>
          </a:p>
          <a:p>
            <a:pPr marL="628650" indent="-285750" algn="just">
              <a:lnSpc>
                <a:spcPct val="150000"/>
              </a:lnSpc>
              <a:buFont typeface="Wingdings" pitchFamily="2" charset="2"/>
              <a:buChar char="ü"/>
            </a:pPr>
            <a:r>
              <a:rPr lang="ru-RU" sz="18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Times New Roman" pitchFamily="18" charset="0"/>
                <a:cs typeface="Times New Roman" pitchFamily="18" charset="0"/>
              </a:rPr>
              <a:t>Гарантированный, фиксируемый результат улучшения здоровья детей</a:t>
            </a:r>
          </a:p>
          <a:p>
            <a:pPr marL="628650" indent="-285750" algn="just">
              <a:lnSpc>
                <a:spcPct val="150000"/>
              </a:lnSpc>
              <a:buFont typeface="Wingdings" pitchFamily="2" charset="2"/>
              <a:buChar char="ü"/>
            </a:pPr>
            <a:r>
              <a:rPr lang="ru-RU" sz="18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Times New Roman" pitchFamily="18" charset="0"/>
                <a:cs typeface="Times New Roman" pitchFamily="18" charset="0"/>
              </a:rPr>
              <a:t>Повышение уровня успеваемости и эффективности учебного процесса</a:t>
            </a:r>
          </a:p>
          <a:p>
            <a:pPr marL="628650" indent="-285750" algn="just">
              <a:lnSpc>
                <a:spcPct val="150000"/>
              </a:lnSpc>
              <a:buFont typeface="Wingdings" pitchFamily="2" charset="2"/>
              <a:buChar char="ü"/>
            </a:pPr>
            <a:r>
              <a:rPr lang="ru-RU" sz="18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Times New Roman" pitchFamily="18" charset="0"/>
                <a:cs typeface="Times New Roman" pitchFamily="18" charset="0"/>
              </a:rPr>
              <a:t>Психологический комфорт в образовательном учреждении</a:t>
            </a:r>
          </a:p>
          <a:p>
            <a:pPr marL="628650" indent="-285750" algn="just">
              <a:lnSpc>
                <a:spcPct val="150000"/>
              </a:lnSpc>
              <a:buFont typeface="Wingdings" pitchFamily="2" charset="2"/>
              <a:buChar char="ü"/>
            </a:pPr>
            <a:r>
              <a:rPr lang="ru-RU" sz="18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Times New Roman" pitchFamily="18" charset="0"/>
                <a:cs typeface="Times New Roman" pitchFamily="18" charset="0"/>
              </a:rPr>
              <a:t>Является самым эффективным способом профилактики нарушений в развитии позвоночника, близорукости, нервно-психических и сердечно-сосудистых стрессов, раннего остеохондроза и атеросклероза и другой сугубо школьной патологии</a:t>
            </a:r>
          </a:p>
          <a:p>
            <a:pPr marL="628650" indent="-285750" algn="just">
              <a:lnSpc>
                <a:spcPct val="150000"/>
              </a:lnSpc>
              <a:buFont typeface="Wingdings" pitchFamily="2" charset="2"/>
              <a:buChar char="ü"/>
            </a:pPr>
            <a:r>
              <a:rPr lang="ru-RU" sz="18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Times New Roman" pitchFamily="18" charset="0"/>
                <a:cs typeface="Times New Roman" pitchFamily="18" charset="0"/>
              </a:rPr>
              <a:t>Повышает рейтинг и конкурентоспособность образовательного учреждения</a:t>
            </a:r>
            <a:endParaRPr lang="ru-RU" sz="18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1496673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933091" y="120123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Autofit/>
          </a:bodyPr>
          <a:lstStyle/>
          <a:p>
            <a:pPr indent="180000" eaLnBrk="0" fontAlgn="base" hangingPunct="0">
              <a:lnSpc>
                <a:spcPct val="150000"/>
              </a:lnSpc>
              <a:spcAft>
                <a:spcPct val="0"/>
              </a:spcAft>
              <a:tabLst>
                <a:tab pos="457200" algn="l"/>
              </a:tabLst>
            </a:pPr>
            <a:r>
              <a:rPr lang="ru-RU" sz="2000" b="1" i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«</a:t>
            </a:r>
            <a:r>
              <a:rPr lang="ru-RU" sz="2000" b="1" i="1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СЕНСОРНЫЕ  КРЕСТЫ</a:t>
            </a:r>
            <a:r>
              <a:rPr lang="ru-RU" sz="2000" b="1" i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»</a:t>
            </a:r>
            <a:endParaRPr lang="ru-RU" sz="2000" b="1" i="1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1026" name="Picture 2" descr="C:\Users\mobiworld\Pictures\IMG_20150513_144306.jpg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922" y="1600200"/>
            <a:ext cx="8046156" cy="4525963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chemeClr val="accent3">
                <a:lumMod val="50000"/>
              </a:schemeClr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4194404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C:\Users\mobiworld\Desktop\фестиваль базарный\фото\IMG_20150514_113057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592" y="764704"/>
            <a:ext cx="7200800" cy="47066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219056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E:\DCIM\100OLYMP\PA010225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584" y="692696"/>
            <a:ext cx="7560840" cy="5040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49234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E:\DCIM\100OLYMP\PA010231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92696"/>
            <a:ext cx="8352928" cy="5400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517900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67544" y="260648"/>
            <a:ext cx="8229600" cy="1143000"/>
          </a:xfrm>
        </p:spPr>
        <p:txBody>
          <a:bodyPr>
            <a:normAutofit/>
          </a:bodyPr>
          <a:lstStyle/>
          <a:p>
            <a:r>
              <a:rPr lang="ru-RU" sz="3600" dirty="0" err="1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Природно</a:t>
            </a:r>
            <a:r>
              <a:rPr lang="ru-RU" sz="3600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– экологическое панно</a:t>
            </a:r>
            <a:r>
              <a:rPr lang="ru-RU" sz="2000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                               </a:t>
            </a:r>
            <a:r>
              <a:rPr lang="ru-RU" sz="2000" b="1" dirty="0" smtClean="0">
                <a:solidFill>
                  <a:schemeClr val="accent4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на панно наносятся макеты, манекены и карточки</a:t>
            </a:r>
            <a:endParaRPr lang="ru-RU" sz="3600" b="1" dirty="0">
              <a:solidFill>
                <a:schemeClr val="accent4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5" name="Объект 4"/>
          <p:cNvPicPr>
            <a:picLocks noGrp="1"/>
          </p:cNvPicPr>
          <p:nvPr>
            <p:ph sz="half" idx="1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36" t="43698" r="70308" b="27030"/>
          <a:stretch/>
        </p:blipFill>
        <p:spPr bwMode="auto">
          <a:xfrm>
            <a:off x="467544" y="1556792"/>
            <a:ext cx="3312367" cy="4320479"/>
          </a:xfrm>
          <a:prstGeom prst="rect">
            <a:avLst/>
          </a:prstGeom>
          <a:noFill/>
        </p:spPr>
      </p:pic>
      <p:pic>
        <p:nvPicPr>
          <p:cNvPr id="6" name="Объект 5"/>
          <p:cNvPicPr>
            <a:picLocks noGrp="1"/>
          </p:cNvPicPr>
          <p:nvPr>
            <p:ph sz="half" idx="2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442" t="45927" r="6117" b="17784"/>
          <a:stretch/>
        </p:blipFill>
        <p:spPr bwMode="auto">
          <a:xfrm>
            <a:off x="4716016" y="1628800"/>
            <a:ext cx="3600400" cy="432048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6404145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r>
              <a:rPr lang="ru-RU" sz="6600" b="1" dirty="0" err="1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В.Ф.Базарный</a:t>
            </a:r>
            <a:endParaRPr lang="ru-RU" sz="6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396" name="Подзаголовок 395"/>
          <p:cNvSpPr>
            <a:spLocks noGrp="1"/>
          </p:cNvSpPr>
          <p:nvPr>
            <p:ph idx="1"/>
          </p:nvPr>
        </p:nvSpPr>
        <p:spPr>
          <a:xfrm>
            <a:off x="500034" y="955033"/>
            <a:ext cx="8229600" cy="5255302"/>
          </a:xfrm>
          <a:prstGeom prst="roundRect">
            <a:avLst>
              <a:gd name="adj" fmla="val 7968"/>
            </a:avLst>
          </a:prstGeom>
          <a:noFill/>
          <a:ln w="31750">
            <a:solidFill>
              <a:schemeClr val="bg1"/>
            </a:solidFill>
          </a:ln>
        </p:spPr>
        <p:txBody>
          <a:bodyPr vert="horz" lIns="91440" tIns="45720" rIns="91440" bIns="45720" rtlCol="0">
            <a:noAutofit/>
          </a:bodyPr>
          <a:lstStyle/>
          <a:p>
            <a:pPr marL="0" lvl="0" indent="180000" algn="just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r>
              <a:rPr lang="ru-RU" sz="1800" b="1" u="sng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К основным </a:t>
            </a:r>
            <a:r>
              <a:rPr lang="ru-RU" sz="1800" b="1" i="1" u="sng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методам и приемам, </a:t>
            </a:r>
            <a:r>
              <a:rPr lang="ru-RU" sz="1800" b="1" u="sng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используемым в </a:t>
            </a:r>
            <a:r>
              <a:rPr lang="ru-RU" sz="1800" b="1" u="sng" dirty="0" err="1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здоровьесберегающей</a:t>
            </a:r>
            <a:r>
              <a:rPr lang="ru-RU" sz="1800" b="1" u="sng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 технологии В. Ф. Базарного относятся</a:t>
            </a:r>
            <a:r>
              <a:rPr lang="ru-RU" sz="1800" b="1" u="sng" dirty="0" smtClean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:</a:t>
            </a:r>
          </a:p>
          <a:p>
            <a:pPr marL="0" lvl="0" indent="180000" algn="just" fontAlgn="base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endParaRPr lang="ru-RU" sz="1800" b="1" u="sng" dirty="0">
              <a:latin typeface="Times New Roman" pitchFamily="18" charset="0"/>
              <a:cs typeface="Times New Roman" pitchFamily="18" charset="0"/>
            </a:endParaRPr>
          </a:p>
          <a:p>
            <a:pPr marL="0" lvl="0" indent="1800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Char char="•"/>
              <a:tabLst>
                <a:tab pos="457200" algn="l"/>
              </a:tabLst>
            </a:pPr>
            <a:r>
              <a:rPr lang="ru-RU" sz="2000" b="1" i="1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Режим динамической смены поз. </a:t>
            </a:r>
            <a:endParaRPr lang="ru-RU" sz="2000" b="1" i="1" dirty="0">
              <a:latin typeface="Times New Roman" pitchFamily="18" charset="0"/>
              <a:cs typeface="Times New Roman" pitchFamily="18" charset="0"/>
            </a:endParaRPr>
          </a:p>
          <a:p>
            <a:pPr marL="0" lvl="0" indent="1800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Char char="•"/>
              <a:tabLst>
                <a:tab pos="457200" algn="l"/>
              </a:tabLst>
            </a:pPr>
            <a:r>
              <a:rPr lang="ru-RU" sz="2000" b="1" i="1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Упражнения на зрительную координацию. </a:t>
            </a:r>
            <a:r>
              <a:rPr lang="ru-RU" sz="2000" b="1" i="1" dirty="0" smtClean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                                   Зрительно-</a:t>
            </a:r>
            <a:r>
              <a:rPr lang="ru-RU" sz="2000" b="1" i="1" dirty="0" err="1" smtClean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координаторные</a:t>
            </a:r>
            <a:r>
              <a:rPr lang="ru-RU" sz="2000" b="1" i="1" dirty="0" smtClean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 </a:t>
            </a:r>
            <a:r>
              <a:rPr lang="ru-RU" sz="2000" b="1" i="1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тренажи с помощью опорных зрительно-двигательных траекторий (</a:t>
            </a:r>
            <a:r>
              <a:rPr lang="ru-RU" sz="2000" b="1" i="1" dirty="0" err="1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офтальмотренажеры</a:t>
            </a:r>
            <a:r>
              <a:rPr lang="ru-RU" sz="2000" b="1" i="1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). </a:t>
            </a:r>
            <a:endParaRPr lang="ru-RU" sz="2000" b="1" i="1" dirty="0">
              <a:latin typeface="Times New Roman" pitchFamily="18" charset="0"/>
              <a:cs typeface="Times New Roman" pitchFamily="18" charset="0"/>
            </a:endParaRPr>
          </a:p>
          <a:p>
            <a:pPr marL="0" lvl="0" indent="1800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Char char="•"/>
              <a:tabLst>
                <a:tab pos="457200" algn="l"/>
              </a:tabLst>
            </a:pPr>
            <a:r>
              <a:rPr lang="ru-RU" sz="2000" b="1" i="1" dirty="0"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Упражнения на мышечно-телесную координацию. </a:t>
            </a: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1588609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 descr="https://upload.wikimedia.org/wikipedia/commons/thumb/c/cc/%D0%9A%D0%BE%D0%BD%D1%82%D0%BE%D1%80%D0%BA%D0%B0.jpg/220px-%D0%9A%D0%BE%D0%BD%D1%82%D0%BE%D1%80%D0%BA%D0%B0.jpg">
            <a:hlinkClick r:id="rId2"/>
          </p:cNvPr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1720" y="548680"/>
            <a:ext cx="4320480" cy="4896544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Прямоугольник 2"/>
          <p:cNvSpPr/>
          <p:nvPr/>
        </p:nvSpPr>
        <p:spPr>
          <a:xfrm>
            <a:off x="1043608" y="2844225"/>
            <a:ext cx="6840760" cy="31085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endParaRPr lang="ru-RU" dirty="0" smtClean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endParaRPr lang="ru-RU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endParaRPr lang="ru-RU" dirty="0" smtClean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endParaRPr lang="ru-RU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endParaRPr lang="ru-RU" dirty="0" smtClean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endParaRPr lang="ru-RU" dirty="0" smtClean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endParaRPr lang="ru-RU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endParaRPr lang="ru-RU" dirty="0" smtClean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r>
              <a:rPr lang="ru-RU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Для </a:t>
            </a:r>
            <a:r>
              <a:rPr lang="ru-RU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реализации режима динамической смены поз</a:t>
            </a:r>
          </a:p>
          <a:p>
            <a:pPr algn="just"/>
            <a:r>
              <a:rPr lang="ru-RU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В.Ф. Базарный предлагает </a:t>
            </a:r>
            <a:r>
              <a:rPr lang="ru-RU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использование настольной КОНТОРКИ</a:t>
            </a:r>
            <a:endParaRPr lang="ru-RU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algn="just"/>
            <a:endParaRPr lang="ru-RU" sz="1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769001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/>
          </a:bodyPr>
          <a:lstStyle/>
          <a:p>
            <a:pPr lvl="0" indent="180000" eaLnBrk="0" fontAlgn="base" hangingPunct="0">
              <a:lnSpc>
                <a:spcPct val="150000"/>
              </a:lnSpc>
              <a:spcAft>
                <a:spcPct val="0"/>
              </a:spcAft>
              <a:tabLst>
                <a:tab pos="457200" algn="l"/>
              </a:tabLst>
            </a:pPr>
            <a:r>
              <a:rPr lang="ru-RU" sz="3200" b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МЕНЯТЬ ПОЗУ ДЕТЕЙ </a:t>
            </a:r>
          </a:p>
        </p:txBody>
      </p:sp>
      <p:sp>
        <p:nvSpPr>
          <p:cNvPr id="396" name="Подзаголовок 395"/>
          <p:cNvSpPr>
            <a:spLocks noGrp="1"/>
          </p:cNvSpPr>
          <p:nvPr>
            <p:ph idx="1"/>
          </p:nvPr>
        </p:nvSpPr>
        <p:spPr>
          <a:xfrm>
            <a:off x="500034" y="1285860"/>
            <a:ext cx="8229600" cy="4714908"/>
          </a:xfrm>
          <a:prstGeom prst="roundRect">
            <a:avLst>
              <a:gd name="adj" fmla="val 7968"/>
            </a:avLst>
          </a:prstGeom>
          <a:noFill/>
          <a:ln w="31750">
            <a:solidFill>
              <a:schemeClr val="bg1"/>
            </a:solidFill>
          </a:ln>
        </p:spPr>
        <p:txBody>
          <a:bodyPr vert="horz" lIns="91440" tIns="45720" rIns="91440" bIns="45720" rtlCol="0">
            <a:normAutofit/>
          </a:bodyPr>
          <a:lstStyle/>
          <a:p>
            <a:pPr marL="0"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endParaRPr lang="ru-RU" sz="2800" b="1" dirty="0" smtClean="0">
              <a:solidFill>
                <a:schemeClr val="tx2">
                  <a:lumMod val="50000"/>
                </a:schemeClr>
              </a:solidFill>
              <a:latin typeface="Times New Roman" pitchFamily="18" charset="0"/>
              <a:ea typeface="Times New Roman" pitchFamily="18" charset="0"/>
              <a:cs typeface="Times New Roman" pitchFamily="18" charset="0"/>
            </a:endParaRPr>
          </a:p>
          <a:p>
            <a:pPr marL="0"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r>
              <a:rPr lang="ru-RU" sz="2800" b="1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З</a:t>
            </a:r>
            <a:r>
              <a:rPr lang="ru-RU" sz="28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а </a:t>
            </a:r>
            <a:r>
              <a:rPr lang="ru-RU" sz="2800" b="1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столами – сидя, стоя; на ковре – сидя, стоя, лежа;</a:t>
            </a:r>
            <a:r>
              <a:rPr lang="ru-RU" sz="2800" b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 дети могут стоять </a:t>
            </a:r>
            <a:r>
              <a:rPr lang="ru-RU" sz="2800" b="1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на массажных ковриках </a:t>
            </a:r>
            <a:r>
              <a:rPr lang="ru-RU" sz="2800" b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в носочках и в это время стоя послушать загадки, рассказ, </a:t>
            </a:r>
            <a:r>
              <a:rPr lang="ru-RU" sz="2800" b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сказку и т.д.</a:t>
            </a:r>
            <a:endParaRPr lang="ru-RU" sz="2800" dirty="0">
              <a:solidFill>
                <a:schemeClr val="tx2">
                  <a:lumMod val="5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0388795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Autofit/>
          </a:bodyPr>
          <a:lstStyle/>
          <a:p>
            <a:pPr indent="180000" eaLnBrk="0" fontAlgn="base" hangingPunct="0">
              <a:lnSpc>
                <a:spcPct val="150000"/>
              </a:lnSpc>
              <a:spcAft>
                <a:spcPct val="0"/>
              </a:spcAft>
              <a:tabLst>
                <a:tab pos="457200" algn="l"/>
              </a:tabLst>
            </a:pPr>
            <a:r>
              <a:rPr lang="ru-RU" sz="3200" b="1" i="1" dirty="0"/>
              <a:t>Упражнения на зрительную</a:t>
            </a:r>
            <a:br>
              <a:rPr lang="ru-RU" sz="3200" b="1" i="1" dirty="0"/>
            </a:br>
            <a:r>
              <a:rPr lang="ru-RU" sz="3200" b="1" i="1" dirty="0"/>
              <a:t> координацию</a:t>
            </a:r>
          </a:p>
        </p:txBody>
      </p:sp>
      <p:sp>
        <p:nvSpPr>
          <p:cNvPr id="396" name="Подзаголовок 395"/>
          <p:cNvSpPr>
            <a:spLocks noGrp="1"/>
          </p:cNvSpPr>
          <p:nvPr>
            <p:ph idx="1"/>
          </p:nvPr>
        </p:nvSpPr>
        <p:spPr>
          <a:xfrm>
            <a:off x="500034" y="1285860"/>
            <a:ext cx="8229600" cy="4714908"/>
          </a:xfrm>
          <a:prstGeom prst="roundRect">
            <a:avLst>
              <a:gd name="adj" fmla="val 7968"/>
            </a:avLst>
          </a:prstGeom>
          <a:noFill/>
          <a:ln w="31750">
            <a:solidFill>
              <a:schemeClr val="bg1"/>
            </a:solidFill>
          </a:ln>
        </p:spPr>
        <p:txBody>
          <a:bodyPr vert="horz" lIns="91440" tIns="45720" rIns="91440" bIns="45720" rtlCol="0">
            <a:normAutofit fontScale="70000" lnSpcReduction="20000"/>
          </a:bodyPr>
          <a:lstStyle/>
          <a:p>
            <a:pPr lvl="0" indent="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endParaRPr lang="ru-RU" sz="1800" b="1" dirty="0" smtClean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lvl="0" indent="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r>
              <a:rPr lang="ru-RU" sz="2000" b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Методика </a:t>
            </a:r>
            <a:r>
              <a:rPr lang="ru-RU" sz="2000" b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сенсорно-</a:t>
            </a:r>
            <a:r>
              <a:rPr lang="ru-RU" sz="2000" b="1" dirty="0" err="1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координаторных</a:t>
            </a:r>
            <a:r>
              <a:rPr lang="ru-RU" sz="2000" b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тренажей с помощью меняющихся зрительно-сигнальных сюжетов (картинки, цифры, буквы, геометрические фигуры по углам)</a:t>
            </a:r>
            <a:r>
              <a:rPr lang="ru-RU" sz="2000" b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 </a:t>
            </a:r>
          </a:p>
          <a:p>
            <a:pPr lvl="0" indent="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r>
              <a:rPr lang="ru-RU" sz="2000" b="1" dirty="0">
                <a:solidFill>
                  <a:srgbClr val="FF0000"/>
                </a:solidFill>
                <a:latin typeface="Times New Roman" pitchFamily="18" charset="0"/>
                <a:ea typeface="Times New Roman" pitchFamily="18" charset="0"/>
                <a:cs typeface="Times New Roman" pitchFamily="18" charset="0"/>
              </a:rPr>
              <a:t>«Никакой преграды глазу!» - еще один принцип В. Ф. Базарного. </a:t>
            </a:r>
            <a:endParaRPr lang="ru-RU" sz="20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indent="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r>
              <a:rPr lang="ru-RU" sz="20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000" b="1" dirty="0">
                <a:latin typeface="Times New Roman" pitchFamily="18" charset="0"/>
                <a:cs typeface="Times New Roman" pitchFamily="18" charset="0"/>
              </a:rPr>
              <a:t>В различных участках </a:t>
            </a:r>
            <a:r>
              <a:rPr lang="ru-RU" sz="2000" b="1" dirty="0" smtClean="0">
                <a:latin typeface="Times New Roman" pitchFamily="18" charset="0"/>
                <a:cs typeface="Times New Roman" pitchFamily="18" charset="0"/>
              </a:rPr>
              <a:t>группы </a:t>
            </a:r>
            <a:r>
              <a:rPr lang="ru-RU" sz="2000" b="1" dirty="0">
                <a:latin typeface="Times New Roman" pitchFamily="18" charset="0"/>
                <a:cs typeface="Times New Roman" pitchFamily="18" charset="0"/>
              </a:rPr>
              <a:t>фиксируются привлекающие внимание яркие объекты – зрительные метки. Ими могут служить игрушки или красочные картинки. Расположены они по углам. Игрушки (картинки) подобраны с таким расчетом, что вместе они составляют единый зрительно-игровой сюжет (например из известных сказок). Один раз в 2 недели сюжет меняется. Для активизации организма, в том числе общего чувства координации и равновесия, упражнения рекомендуется выполнять только в положении стоя</a:t>
            </a:r>
            <a:r>
              <a:rPr lang="ru-RU" sz="2000" b="1" dirty="0" smtClean="0">
                <a:latin typeface="Times New Roman" pitchFamily="18" charset="0"/>
                <a:cs typeface="Times New Roman" pitchFamily="18" charset="0"/>
              </a:rPr>
              <a:t>.</a:t>
            </a:r>
            <a:r>
              <a:rPr lang="ru-RU" sz="2000" dirty="0"/>
              <a:t> </a:t>
            </a:r>
            <a:r>
              <a:rPr lang="ru-RU" sz="2000" b="1" dirty="0">
                <a:latin typeface="Times New Roman" pitchFamily="18" charset="0"/>
                <a:cs typeface="Times New Roman" pitchFamily="18" charset="0"/>
              </a:rPr>
              <a:t>Обязательным моментом является то, что под каждой картинкой помещается одна из цифр 1-2-3-4 в соответствующей последовательности.</a:t>
            </a:r>
          </a:p>
          <a:p>
            <a:pPr indent="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r>
              <a:rPr lang="ru-RU" sz="20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000" b="1" dirty="0">
                <a:latin typeface="Times New Roman" pitchFamily="18" charset="0"/>
                <a:cs typeface="Times New Roman" pitchFamily="18" charset="0"/>
              </a:rPr>
              <a:t>С этой целью все дети периодически поднимаются, и под счет 1, 2, 3, 4 они быстро поочередно фиксируют взгляд на указанных зрительных метках, сочетая движения головы, глаз и туловища. </a:t>
            </a:r>
          </a:p>
          <a:p>
            <a:pPr lv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tabLst>
                <a:tab pos="457200" algn="l"/>
              </a:tabLst>
            </a:pPr>
            <a:endParaRPr lang="ru-RU" sz="2000" b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marL="0" indent="180000" algn="just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None/>
              <a:tabLst>
                <a:tab pos="457200" algn="l"/>
              </a:tabLst>
            </a:pPr>
            <a:endParaRPr lang="ru-RU" sz="1800" dirty="0">
              <a:solidFill>
                <a:schemeClr val="tx2">
                  <a:lumMod val="50000"/>
                </a:schemeClr>
              </a:solidFill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1077402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214414" y="0"/>
            <a:ext cx="6643734" cy="1143000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r>
              <a:rPr lang="en-US" sz="6600" b="1" dirty="0" smtClean="0">
                <a:ln>
                  <a:solidFill>
                    <a:sysClr val="windowText" lastClr="000000"/>
                  </a:solidFill>
                </a:ln>
                <a:solidFill>
                  <a:srgbClr val="FFCCCC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SPRING</a:t>
            </a:r>
            <a:endParaRPr lang="ru-RU" sz="6600" b="1" dirty="0">
              <a:ln>
                <a:solidFill>
                  <a:sysClr val="windowText" lastClr="000000"/>
                </a:solidFill>
              </a:ln>
              <a:solidFill>
                <a:srgbClr val="FFCCCC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1026" name="Picture 2" descr="C:\Users\mobiworld\Pictures\IMG_20150514_083236.jpg"/>
          <p:cNvPicPr>
            <a:picLocks noGrp="1" noChangeAspect="1" noChangeArrowheads="1"/>
          </p:cNvPicPr>
          <p:nvPr>
            <p:ph idx="1"/>
          </p:nvPr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563" b="39207"/>
          <a:stretch/>
        </p:blipFill>
        <p:spPr bwMode="auto">
          <a:xfrm>
            <a:off x="731889" y="94875"/>
            <a:ext cx="2584162" cy="2866318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  <p:pic>
        <p:nvPicPr>
          <p:cNvPr id="1027" name="Picture 3" descr="C:\Users\mobiworld\Pictures\IMG_20150514_083243.jpg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3" t="12562" r="6067" b="5620"/>
          <a:stretch/>
        </p:blipFill>
        <p:spPr bwMode="auto">
          <a:xfrm>
            <a:off x="5088403" y="128004"/>
            <a:ext cx="2753407" cy="2892598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  <p:pic>
        <p:nvPicPr>
          <p:cNvPr id="1028" name="Picture 4" descr="C:\Users\mobiworld\Pictures\IMG_20150514_083255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0332" y="3083102"/>
            <a:ext cx="2667223" cy="3022242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  <p:pic>
        <p:nvPicPr>
          <p:cNvPr id="1029" name="Picture 5" descr="C:\Users\mobiworld\Pictures\IMG_20150514_083300.jpg"/>
          <p:cNvPicPr>
            <a:picLocks noChangeAspect="1" noChangeArrowheads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984" t="-1" r="30333" b="34411"/>
          <a:stretch/>
        </p:blipFill>
        <p:spPr bwMode="auto">
          <a:xfrm>
            <a:off x="5072066" y="3152910"/>
            <a:ext cx="2758999" cy="3091065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rnd">
            <a:solidFill>
              <a:srgbClr val="FFFFFF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</p:spTree>
    <p:extLst>
      <p:ext uri="{BB962C8B-B14F-4D97-AF65-F5344CB8AC3E}">
        <p14:creationId xmlns:p14="http://schemas.microsoft.com/office/powerpoint/2010/main" val="6281853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Овал 108"/>
          <p:cNvSpPr/>
          <p:nvPr/>
        </p:nvSpPr>
        <p:spPr>
          <a:xfrm>
            <a:off x="163482" y="387328"/>
            <a:ext cx="1053703" cy="1006623"/>
          </a:xfrm>
          <a:prstGeom prst="ellipse">
            <a:avLst/>
          </a:prstGeom>
          <a:gradFill flip="none" rotWithShape="1">
            <a:gsLst>
              <a:gs pos="100000">
                <a:schemeClr val="bg1">
                  <a:alpha val="0"/>
                </a:schemeClr>
              </a:gs>
              <a:gs pos="46000">
                <a:schemeClr val="bg1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387"/>
          <p:cNvGrpSpPr/>
          <p:nvPr/>
        </p:nvGrpSpPr>
        <p:grpSpPr>
          <a:xfrm>
            <a:off x="-836391" y="302553"/>
            <a:ext cx="9285264" cy="7124638"/>
            <a:chOff x="-836391" y="302553"/>
            <a:chExt cx="9285264" cy="7124638"/>
          </a:xfrm>
        </p:grpSpPr>
        <p:sp>
          <p:nvSpPr>
            <p:cNvPr id="383" name="Полилиния 382"/>
            <p:cNvSpPr/>
            <p:nvPr/>
          </p:nvSpPr>
          <p:spPr>
            <a:xfrm rot="1219034">
              <a:off x="208762" y="205413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4" name="Полилиния 383"/>
            <p:cNvSpPr/>
            <p:nvPr/>
          </p:nvSpPr>
          <p:spPr>
            <a:xfrm rot="1635534">
              <a:off x="184862" y="2709745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5" name="Полилиния 384"/>
            <p:cNvSpPr/>
            <p:nvPr/>
          </p:nvSpPr>
          <p:spPr>
            <a:xfrm rot="2120141">
              <a:off x="-7745" y="3397179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6" name="Полилиния 385"/>
            <p:cNvSpPr/>
            <p:nvPr/>
          </p:nvSpPr>
          <p:spPr>
            <a:xfrm rot="2683881">
              <a:off x="-836391" y="3656663"/>
              <a:ext cx="8240111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7" name="Полилиния 386"/>
            <p:cNvSpPr/>
            <p:nvPr/>
          </p:nvSpPr>
          <p:spPr>
            <a:xfrm rot="3406944">
              <a:off x="-1350748" y="3554015"/>
              <a:ext cx="7124638" cy="621713"/>
            </a:xfrm>
            <a:custGeom>
              <a:avLst/>
              <a:gdLst>
                <a:gd name="connsiteX0" fmla="*/ 63062 w 8240111"/>
                <a:gd name="connsiteY0" fmla="*/ 0 h 809297"/>
                <a:gd name="connsiteX1" fmla="*/ 8240111 w 8240111"/>
                <a:gd name="connsiteY1" fmla="*/ 42041 h 809297"/>
                <a:gd name="connsiteX2" fmla="*/ 8219090 w 8240111"/>
                <a:gd name="connsiteY2" fmla="*/ 809297 h 809297"/>
                <a:gd name="connsiteX3" fmla="*/ 0 w 8240111"/>
                <a:gd name="connsiteY3" fmla="*/ 315310 h 809297"/>
                <a:gd name="connsiteX4" fmla="*/ 63062 w 8240111"/>
                <a:gd name="connsiteY4" fmla="*/ 0 h 80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0111" h="809297">
                  <a:moveTo>
                    <a:pt x="63062" y="0"/>
                  </a:moveTo>
                  <a:lnTo>
                    <a:pt x="8240111" y="42041"/>
                  </a:lnTo>
                  <a:lnTo>
                    <a:pt x="8219090" y="809297"/>
                  </a:lnTo>
                  <a:lnTo>
                    <a:pt x="0" y="315310"/>
                  </a:lnTo>
                  <a:lnTo>
                    <a:pt x="63062" y="0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bg1">
                    <a:alpha val="54000"/>
                  </a:schemeClr>
                </a:gs>
                <a:gs pos="0">
                  <a:schemeClr val="bg1">
                    <a:alpha val="0"/>
                  </a:schemeClr>
                </a:gs>
              </a:gsLst>
              <a:lin ang="9000000" scaled="0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107" name="Облако 106"/>
          <p:cNvSpPr/>
          <p:nvPr/>
        </p:nvSpPr>
        <p:spPr>
          <a:xfrm>
            <a:off x="2571736" y="571480"/>
            <a:ext cx="5000660" cy="857256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Облако 107"/>
          <p:cNvSpPr/>
          <p:nvPr/>
        </p:nvSpPr>
        <p:spPr>
          <a:xfrm>
            <a:off x="5429256" y="1928802"/>
            <a:ext cx="3429024" cy="714380"/>
          </a:xfrm>
          <a:prstGeom prst="cloud">
            <a:avLst/>
          </a:prstGeom>
          <a:gradFill flip="none" rotWithShape="1">
            <a:gsLst>
              <a:gs pos="0">
                <a:srgbClr val="AAE1F4"/>
              </a:gs>
              <a:gs pos="100000">
                <a:schemeClr val="accent1">
                  <a:lumMod val="20000"/>
                  <a:lumOff val="80000"/>
                </a:schemeClr>
              </a:gs>
            </a:gsLst>
            <a:lin ang="10200000" scaled="0"/>
            <a:tileRect/>
          </a:gradFill>
          <a:ln>
            <a:noFill/>
          </a:ln>
          <a:scene3d>
            <a:camera prst="orthographicFront"/>
            <a:lightRig rig="threePt" dir="t"/>
          </a:scene3d>
          <a:sp3d>
            <a:bevelT w="18415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Группа 56"/>
          <p:cNvGrpSpPr/>
          <p:nvPr/>
        </p:nvGrpSpPr>
        <p:grpSpPr>
          <a:xfrm>
            <a:off x="5072066" y="0"/>
            <a:ext cx="4762740" cy="3000396"/>
            <a:chOff x="5214942" y="-71462"/>
            <a:chExt cx="4191236" cy="2724650"/>
          </a:xfrm>
        </p:grpSpPr>
        <p:sp>
          <p:nvSpPr>
            <p:cNvPr id="4" name="Полилиния 3"/>
            <p:cNvSpPr/>
            <p:nvPr/>
          </p:nvSpPr>
          <p:spPr>
            <a:xfrm>
              <a:off x="5318235" y="785794"/>
              <a:ext cx="3825765" cy="1734207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" name="Полилиния 10"/>
            <p:cNvSpPr/>
            <p:nvPr/>
          </p:nvSpPr>
          <p:spPr>
            <a:xfrm rot="860733" flipV="1">
              <a:off x="6909393" y="3183"/>
              <a:ext cx="2496785" cy="1305578"/>
            </a:xfrm>
            <a:custGeom>
              <a:avLst/>
              <a:gdLst>
                <a:gd name="connsiteX0" fmla="*/ 3825765 w 3825765"/>
                <a:gd name="connsiteY0" fmla="*/ 546538 h 1734207"/>
                <a:gd name="connsiteX1" fmla="*/ 2816772 w 3825765"/>
                <a:gd name="connsiteY1" fmla="*/ 714703 h 1734207"/>
                <a:gd name="connsiteX2" fmla="*/ 2028496 w 3825765"/>
                <a:gd name="connsiteY2" fmla="*/ 767255 h 1734207"/>
                <a:gd name="connsiteX3" fmla="*/ 1334813 w 3825765"/>
                <a:gd name="connsiteY3" fmla="*/ 31531 h 1734207"/>
                <a:gd name="connsiteX4" fmla="*/ 1902372 w 3825765"/>
                <a:gd name="connsiteY4" fmla="*/ 767255 h 1734207"/>
                <a:gd name="connsiteX5" fmla="*/ 935420 w 3825765"/>
                <a:gd name="connsiteY5" fmla="*/ 567559 h 1734207"/>
                <a:gd name="connsiteX6" fmla="*/ 945931 w 3825765"/>
                <a:gd name="connsiteY6" fmla="*/ 0 h 1734207"/>
                <a:gd name="connsiteX7" fmla="*/ 819806 w 3825765"/>
                <a:gd name="connsiteY7" fmla="*/ 536028 h 1734207"/>
                <a:gd name="connsiteX8" fmla="*/ 0 w 3825765"/>
                <a:gd name="connsiteY8" fmla="*/ 430924 h 1734207"/>
                <a:gd name="connsiteX9" fmla="*/ 746234 w 3825765"/>
                <a:gd name="connsiteY9" fmla="*/ 630621 h 1734207"/>
                <a:gd name="connsiteX10" fmla="*/ 262758 w 3825765"/>
                <a:gd name="connsiteY10" fmla="*/ 893379 h 1734207"/>
                <a:gd name="connsiteX11" fmla="*/ 914400 w 3825765"/>
                <a:gd name="connsiteY11" fmla="*/ 683172 h 1734207"/>
                <a:gd name="connsiteX12" fmla="*/ 1965434 w 3825765"/>
                <a:gd name="connsiteY12" fmla="*/ 956441 h 1734207"/>
                <a:gd name="connsiteX13" fmla="*/ 1566041 w 3825765"/>
                <a:gd name="connsiteY13" fmla="*/ 1303283 h 1734207"/>
                <a:gd name="connsiteX14" fmla="*/ 882868 w 3825765"/>
                <a:gd name="connsiteY14" fmla="*/ 1208690 h 1734207"/>
                <a:gd name="connsiteX15" fmla="*/ 1492468 w 3825765"/>
                <a:gd name="connsiteY15" fmla="*/ 1355834 h 1734207"/>
                <a:gd name="connsiteX16" fmla="*/ 998482 w 3825765"/>
                <a:gd name="connsiteY16" fmla="*/ 1692166 h 1734207"/>
                <a:gd name="connsiteX17" fmla="*/ 1597572 w 3825765"/>
                <a:gd name="connsiteY17" fmla="*/ 1429407 h 1734207"/>
                <a:gd name="connsiteX18" fmla="*/ 2028496 w 3825765"/>
                <a:gd name="connsiteY18" fmla="*/ 1734207 h 1734207"/>
                <a:gd name="connsiteX19" fmla="*/ 1713186 w 3825765"/>
                <a:gd name="connsiteY19" fmla="*/ 1366345 h 1734207"/>
                <a:gd name="connsiteX20" fmla="*/ 2133600 w 3825765"/>
                <a:gd name="connsiteY20" fmla="*/ 966952 h 1734207"/>
                <a:gd name="connsiteX21" fmla="*/ 2900855 w 3825765"/>
                <a:gd name="connsiteY21" fmla="*/ 935421 h 1734207"/>
                <a:gd name="connsiteX22" fmla="*/ 3815255 w 3825765"/>
                <a:gd name="connsiteY22" fmla="*/ 809297 h 1734207"/>
                <a:gd name="connsiteX23" fmla="*/ 3825765 w 3825765"/>
                <a:gd name="connsiteY23" fmla="*/ 546538 h 173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25765" h="1734207">
                  <a:moveTo>
                    <a:pt x="3825765" y="546538"/>
                  </a:moveTo>
                  <a:lnTo>
                    <a:pt x="2816772" y="714703"/>
                  </a:lnTo>
                  <a:lnTo>
                    <a:pt x="2028496" y="767255"/>
                  </a:lnTo>
                  <a:lnTo>
                    <a:pt x="1334813" y="31531"/>
                  </a:lnTo>
                  <a:lnTo>
                    <a:pt x="1902372" y="767255"/>
                  </a:lnTo>
                  <a:lnTo>
                    <a:pt x="935420" y="567559"/>
                  </a:lnTo>
                  <a:lnTo>
                    <a:pt x="945931" y="0"/>
                  </a:lnTo>
                  <a:lnTo>
                    <a:pt x="819806" y="536028"/>
                  </a:lnTo>
                  <a:lnTo>
                    <a:pt x="0" y="430924"/>
                  </a:lnTo>
                  <a:lnTo>
                    <a:pt x="746234" y="630621"/>
                  </a:lnTo>
                  <a:lnTo>
                    <a:pt x="262758" y="893379"/>
                  </a:lnTo>
                  <a:lnTo>
                    <a:pt x="914400" y="683172"/>
                  </a:lnTo>
                  <a:lnTo>
                    <a:pt x="1965434" y="956441"/>
                  </a:lnTo>
                  <a:lnTo>
                    <a:pt x="1566041" y="1303283"/>
                  </a:lnTo>
                  <a:lnTo>
                    <a:pt x="882868" y="1208690"/>
                  </a:lnTo>
                  <a:lnTo>
                    <a:pt x="1492468" y="1355834"/>
                  </a:lnTo>
                  <a:lnTo>
                    <a:pt x="998482" y="1692166"/>
                  </a:lnTo>
                  <a:lnTo>
                    <a:pt x="1597572" y="1429407"/>
                  </a:lnTo>
                  <a:lnTo>
                    <a:pt x="2028496" y="1734207"/>
                  </a:lnTo>
                  <a:lnTo>
                    <a:pt x="1713186" y="1366345"/>
                  </a:lnTo>
                  <a:lnTo>
                    <a:pt x="2133600" y="966952"/>
                  </a:lnTo>
                  <a:cubicBezTo>
                    <a:pt x="2389346" y="956296"/>
                    <a:pt x="2644887" y="935421"/>
                    <a:pt x="2900855" y="935421"/>
                  </a:cubicBezTo>
                  <a:lnTo>
                    <a:pt x="3815255" y="809297"/>
                  </a:lnTo>
                  <a:lnTo>
                    <a:pt x="3825765" y="546538"/>
                  </a:lnTo>
                  <a:close/>
                </a:path>
              </a:pathLst>
            </a:custGeom>
            <a:blipFill>
              <a:blip r:embed="rId3"/>
              <a:tile tx="0" ty="0" sx="100000" sy="100000" flip="none" algn="tl"/>
            </a:blipFill>
            <a:ln>
              <a:noFill/>
            </a:ln>
            <a:scene3d>
              <a:camera prst="orthographicFront"/>
              <a:lightRig rig="threePt" dir="t"/>
            </a:scene3d>
            <a:sp3d>
              <a:bevelT w="133350" h="44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" name="Полилиния 9"/>
            <p:cNvSpPr/>
            <p:nvPr/>
          </p:nvSpPr>
          <p:spPr>
            <a:xfrm>
              <a:off x="7000892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 rot="19708205">
              <a:off x="7500958" y="7141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Полилиния 12"/>
            <p:cNvSpPr/>
            <p:nvPr/>
          </p:nvSpPr>
          <p:spPr>
            <a:xfrm>
              <a:off x="814390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Полилиния 13"/>
            <p:cNvSpPr/>
            <p:nvPr/>
          </p:nvSpPr>
          <p:spPr>
            <a:xfrm>
              <a:off x="7786710" y="-7146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Полилиния 14"/>
            <p:cNvSpPr/>
            <p:nvPr/>
          </p:nvSpPr>
          <p:spPr>
            <a:xfrm>
              <a:off x="7358082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Полилиния 15"/>
            <p:cNvSpPr/>
            <p:nvPr/>
          </p:nvSpPr>
          <p:spPr>
            <a:xfrm>
              <a:off x="6715140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7286644" y="92867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" name="Полилиния 17"/>
            <p:cNvSpPr/>
            <p:nvPr/>
          </p:nvSpPr>
          <p:spPr>
            <a:xfrm>
              <a:off x="721520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" name="Полилиния 18"/>
            <p:cNvSpPr/>
            <p:nvPr/>
          </p:nvSpPr>
          <p:spPr>
            <a:xfrm>
              <a:off x="7572396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" name="Полилиния 19"/>
            <p:cNvSpPr/>
            <p:nvPr/>
          </p:nvSpPr>
          <p:spPr>
            <a:xfrm rot="1969772">
              <a:off x="7844062" y="91107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" name="Полилиния 20"/>
            <p:cNvSpPr/>
            <p:nvPr/>
          </p:nvSpPr>
          <p:spPr>
            <a:xfrm>
              <a:off x="7786710" y="42860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Полилиния 21"/>
            <p:cNvSpPr/>
            <p:nvPr/>
          </p:nvSpPr>
          <p:spPr>
            <a:xfrm>
              <a:off x="8286776" y="50004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" name="Полилиния 22"/>
            <p:cNvSpPr/>
            <p:nvPr/>
          </p:nvSpPr>
          <p:spPr>
            <a:xfrm>
              <a:off x="6572264" y="78579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олилиния 23"/>
            <p:cNvSpPr/>
            <p:nvPr/>
          </p:nvSpPr>
          <p:spPr>
            <a:xfrm rot="20410928">
              <a:off x="6072198" y="71435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олилиния 24"/>
            <p:cNvSpPr/>
            <p:nvPr/>
          </p:nvSpPr>
          <p:spPr>
            <a:xfrm rot="587691">
              <a:off x="5214942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олилиния 25"/>
            <p:cNvSpPr/>
            <p:nvPr/>
          </p:nvSpPr>
          <p:spPr>
            <a:xfrm rot="20411730">
              <a:off x="5429256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олилиния 26"/>
            <p:cNvSpPr/>
            <p:nvPr/>
          </p:nvSpPr>
          <p:spPr>
            <a:xfrm rot="1771934">
              <a:off x="6072198" y="185736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олилиния 27"/>
            <p:cNvSpPr/>
            <p:nvPr/>
          </p:nvSpPr>
          <p:spPr>
            <a:xfrm rot="1666315">
              <a:off x="6215074" y="228599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олилиния 28"/>
            <p:cNvSpPr/>
            <p:nvPr/>
          </p:nvSpPr>
          <p:spPr>
            <a:xfrm>
              <a:off x="7143768" y="235743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олилиния 29"/>
            <p:cNvSpPr/>
            <p:nvPr/>
          </p:nvSpPr>
          <p:spPr>
            <a:xfrm>
              <a:off x="721520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олилиния 30"/>
            <p:cNvSpPr/>
            <p:nvPr/>
          </p:nvSpPr>
          <p:spPr>
            <a:xfrm>
              <a:off x="6072198" y="107154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Полилиния 31"/>
            <p:cNvSpPr/>
            <p:nvPr/>
          </p:nvSpPr>
          <p:spPr>
            <a:xfrm rot="1065905">
              <a:off x="550069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Полилиния 32"/>
            <p:cNvSpPr/>
            <p:nvPr/>
          </p:nvSpPr>
          <p:spPr>
            <a:xfrm rot="19191918">
              <a:off x="5715008" y="150017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Полилиния 33"/>
            <p:cNvSpPr/>
            <p:nvPr/>
          </p:nvSpPr>
          <p:spPr>
            <a:xfrm rot="1361292">
              <a:off x="5857884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" name="Полилиния 34"/>
            <p:cNvSpPr/>
            <p:nvPr/>
          </p:nvSpPr>
          <p:spPr>
            <a:xfrm rot="1099206">
              <a:off x="6000760" y="142873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" name="Полилиния 35"/>
            <p:cNvSpPr/>
            <p:nvPr/>
          </p:nvSpPr>
          <p:spPr>
            <a:xfrm rot="20247737">
              <a:off x="6689470" y="104357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" name="Полилиния 36"/>
            <p:cNvSpPr/>
            <p:nvPr/>
          </p:nvSpPr>
          <p:spPr>
            <a:xfrm>
              <a:off x="692945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 37"/>
            <p:cNvSpPr/>
            <p:nvPr/>
          </p:nvSpPr>
          <p:spPr>
            <a:xfrm>
              <a:off x="6858016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Полилиния 38"/>
            <p:cNvSpPr/>
            <p:nvPr/>
          </p:nvSpPr>
          <p:spPr>
            <a:xfrm>
              <a:off x="7215206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" name="Полилиния 39"/>
            <p:cNvSpPr/>
            <p:nvPr/>
          </p:nvSpPr>
          <p:spPr>
            <a:xfrm>
              <a:off x="5643570" y="121442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Полилиния 40"/>
            <p:cNvSpPr/>
            <p:nvPr/>
          </p:nvSpPr>
          <p:spPr>
            <a:xfrm rot="20716111">
              <a:off x="6286512" y="12858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2" name="Полилиния 41"/>
            <p:cNvSpPr/>
            <p:nvPr/>
          </p:nvSpPr>
          <p:spPr>
            <a:xfrm>
              <a:off x="5857884" y="100010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3" name="Полилиния 42"/>
            <p:cNvSpPr/>
            <p:nvPr/>
          </p:nvSpPr>
          <p:spPr>
            <a:xfrm>
              <a:off x="6286512" y="171448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4" name="Полилиния 43"/>
            <p:cNvSpPr/>
            <p:nvPr/>
          </p:nvSpPr>
          <p:spPr>
            <a:xfrm rot="1666315">
              <a:off x="6410397" y="1978341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5" name="Полилиния 44"/>
            <p:cNvSpPr/>
            <p:nvPr/>
          </p:nvSpPr>
          <p:spPr>
            <a:xfrm>
              <a:off x="6500826" y="22145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6" name="Полилиния 45"/>
            <p:cNvSpPr/>
            <p:nvPr/>
          </p:nvSpPr>
          <p:spPr>
            <a:xfrm>
              <a:off x="6572264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7" name="Полилиния 46"/>
            <p:cNvSpPr/>
            <p:nvPr/>
          </p:nvSpPr>
          <p:spPr>
            <a:xfrm rot="1771934">
              <a:off x="669803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8" name="Полилиния 47"/>
            <p:cNvSpPr/>
            <p:nvPr/>
          </p:nvSpPr>
          <p:spPr>
            <a:xfrm rot="1771934">
              <a:off x="7055221" y="2051454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 48"/>
            <p:cNvSpPr/>
            <p:nvPr/>
          </p:nvSpPr>
          <p:spPr>
            <a:xfrm>
              <a:off x="6858016" y="1785926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0" name="Полилиния 49"/>
            <p:cNvSpPr/>
            <p:nvPr/>
          </p:nvSpPr>
          <p:spPr>
            <a:xfrm rot="1874304">
              <a:off x="7556933" y="5526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1" name="Полилиния 50"/>
            <p:cNvSpPr/>
            <p:nvPr/>
          </p:nvSpPr>
          <p:spPr>
            <a:xfrm rot="1874304">
              <a:off x="6985430" y="48126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2" name="Полилиния 51"/>
            <p:cNvSpPr/>
            <p:nvPr/>
          </p:nvSpPr>
          <p:spPr>
            <a:xfrm>
              <a:off x="7929586" y="142852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3" name="Полилиния 52"/>
            <p:cNvSpPr/>
            <p:nvPr/>
          </p:nvSpPr>
          <p:spPr>
            <a:xfrm>
              <a:off x="7643834" y="214290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4" name="Полилиния 53"/>
            <p:cNvSpPr/>
            <p:nvPr/>
          </p:nvSpPr>
          <p:spPr>
            <a:xfrm>
              <a:off x="7929586" y="64291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5" name="Полилиния 54"/>
            <p:cNvSpPr/>
            <p:nvPr/>
          </p:nvSpPr>
          <p:spPr>
            <a:xfrm rot="1874304">
              <a:off x="8056999" y="409823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56" name="Полилиния 55"/>
            <p:cNvSpPr/>
            <p:nvPr/>
          </p:nvSpPr>
          <p:spPr>
            <a:xfrm>
              <a:off x="6572264" y="1357298"/>
              <a:ext cx="285752" cy="295758"/>
            </a:xfrm>
            <a:custGeom>
              <a:avLst/>
              <a:gdLst>
                <a:gd name="connsiteX0" fmla="*/ 0 w 357190"/>
                <a:gd name="connsiteY0" fmla="*/ 136434 h 357190"/>
                <a:gd name="connsiteX1" fmla="*/ 136435 w 357190"/>
                <a:gd name="connsiteY1" fmla="*/ 136435 h 357190"/>
                <a:gd name="connsiteX2" fmla="*/ 178595 w 357190"/>
                <a:gd name="connsiteY2" fmla="*/ 0 h 357190"/>
                <a:gd name="connsiteX3" fmla="*/ 220755 w 357190"/>
                <a:gd name="connsiteY3" fmla="*/ 136435 h 357190"/>
                <a:gd name="connsiteX4" fmla="*/ 357190 w 357190"/>
                <a:gd name="connsiteY4" fmla="*/ 136434 h 357190"/>
                <a:gd name="connsiteX5" fmla="*/ 246811 w 357190"/>
                <a:gd name="connsiteY5" fmla="*/ 220754 h 357190"/>
                <a:gd name="connsiteX6" fmla="*/ 288973 w 357190"/>
                <a:gd name="connsiteY6" fmla="*/ 357189 h 357190"/>
                <a:gd name="connsiteX7" fmla="*/ 178595 w 357190"/>
                <a:gd name="connsiteY7" fmla="*/ 272867 h 357190"/>
                <a:gd name="connsiteX8" fmla="*/ 68217 w 357190"/>
                <a:gd name="connsiteY8" fmla="*/ 357189 h 357190"/>
                <a:gd name="connsiteX9" fmla="*/ 110379 w 357190"/>
                <a:gd name="connsiteY9" fmla="*/ 220754 h 357190"/>
                <a:gd name="connsiteX10" fmla="*/ 0 w 357190"/>
                <a:gd name="connsiteY10" fmla="*/ 136434 h 357190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57189"/>
                <a:gd name="connsiteX1" fmla="*/ 136435 w 357190"/>
                <a:gd name="connsiteY1" fmla="*/ 136435 h 357189"/>
                <a:gd name="connsiteX2" fmla="*/ 178595 w 357190"/>
                <a:gd name="connsiteY2" fmla="*/ 0 h 357189"/>
                <a:gd name="connsiteX3" fmla="*/ 220755 w 357190"/>
                <a:gd name="connsiteY3" fmla="*/ 136435 h 357189"/>
                <a:gd name="connsiteX4" fmla="*/ 357190 w 357190"/>
                <a:gd name="connsiteY4" fmla="*/ 136434 h 357189"/>
                <a:gd name="connsiteX5" fmla="*/ 246811 w 357190"/>
                <a:gd name="connsiteY5" fmla="*/ 220754 h 357189"/>
                <a:gd name="connsiteX6" fmla="*/ 288973 w 357190"/>
                <a:gd name="connsiteY6" fmla="*/ 357189 h 357189"/>
                <a:gd name="connsiteX7" fmla="*/ 178595 w 357190"/>
                <a:gd name="connsiteY7" fmla="*/ 272867 h 357189"/>
                <a:gd name="connsiteX8" fmla="*/ 68217 w 357190"/>
                <a:gd name="connsiteY8" fmla="*/ 357189 h 357189"/>
                <a:gd name="connsiteX9" fmla="*/ 110379 w 357190"/>
                <a:gd name="connsiteY9" fmla="*/ 220754 h 357189"/>
                <a:gd name="connsiteX10" fmla="*/ 0 w 357190"/>
                <a:gd name="connsiteY10" fmla="*/ 136434 h 357189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  <a:gd name="connsiteX0" fmla="*/ 0 w 357190"/>
                <a:gd name="connsiteY0" fmla="*/ 136434 h 367196"/>
                <a:gd name="connsiteX1" fmla="*/ 136435 w 357190"/>
                <a:gd name="connsiteY1" fmla="*/ 136435 h 367196"/>
                <a:gd name="connsiteX2" fmla="*/ 178595 w 357190"/>
                <a:gd name="connsiteY2" fmla="*/ 0 h 367196"/>
                <a:gd name="connsiteX3" fmla="*/ 220755 w 357190"/>
                <a:gd name="connsiteY3" fmla="*/ 136435 h 367196"/>
                <a:gd name="connsiteX4" fmla="*/ 357190 w 357190"/>
                <a:gd name="connsiteY4" fmla="*/ 136434 h 367196"/>
                <a:gd name="connsiteX5" fmla="*/ 246811 w 357190"/>
                <a:gd name="connsiteY5" fmla="*/ 220754 h 367196"/>
                <a:gd name="connsiteX6" fmla="*/ 288973 w 357190"/>
                <a:gd name="connsiteY6" fmla="*/ 357189 h 367196"/>
                <a:gd name="connsiteX7" fmla="*/ 178595 w 357190"/>
                <a:gd name="connsiteY7" fmla="*/ 272867 h 367196"/>
                <a:gd name="connsiteX8" fmla="*/ 68217 w 357190"/>
                <a:gd name="connsiteY8" fmla="*/ 357189 h 367196"/>
                <a:gd name="connsiteX9" fmla="*/ 110379 w 357190"/>
                <a:gd name="connsiteY9" fmla="*/ 220754 h 367196"/>
                <a:gd name="connsiteX10" fmla="*/ 0 w 357190"/>
                <a:gd name="connsiteY10" fmla="*/ 136434 h 36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7190" h="367196">
                  <a:moveTo>
                    <a:pt x="0" y="136434"/>
                  </a:moveTo>
                  <a:cubicBezTo>
                    <a:pt x="78799" y="67393"/>
                    <a:pt x="90957" y="136435"/>
                    <a:pt x="136435" y="136435"/>
                  </a:cubicBezTo>
                  <a:cubicBezTo>
                    <a:pt x="150488" y="90957"/>
                    <a:pt x="78800" y="69306"/>
                    <a:pt x="178595" y="0"/>
                  </a:cubicBezTo>
                  <a:cubicBezTo>
                    <a:pt x="283064" y="78878"/>
                    <a:pt x="206702" y="90957"/>
                    <a:pt x="220755" y="136435"/>
                  </a:cubicBezTo>
                  <a:cubicBezTo>
                    <a:pt x="266233" y="136435"/>
                    <a:pt x="256925" y="57868"/>
                    <a:pt x="357190" y="136434"/>
                  </a:cubicBezTo>
                  <a:cubicBezTo>
                    <a:pt x="341810" y="262187"/>
                    <a:pt x="283604" y="192647"/>
                    <a:pt x="246811" y="220754"/>
                  </a:cubicBezTo>
                  <a:cubicBezTo>
                    <a:pt x="260865" y="266232"/>
                    <a:pt x="336814" y="259338"/>
                    <a:pt x="288973" y="357189"/>
                  </a:cubicBezTo>
                  <a:cubicBezTo>
                    <a:pt x="180725" y="367196"/>
                    <a:pt x="215388" y="300974"/>
                    <a:pt x="178595" y="272867"/>
                  </a:cubicBezTo>
                  <a:cubicBezTo>
                    <a:pt x="141802" y="300974"/>
                    <a:pt x="169287" y="364814"/>
                    <a:pt x="68217" y="357189"/>
                  </a:cubicBezTo>
                  <a:cubicBezTo>
                    <a:pt x="15580" y="261719"/>
                    <a:pt x="96325" y="266232"/>
                    <a:pt x="110379" y="220754"/>
                  </a:cubicBezTo>
                  <a:cubicBezTo>
                    <a:pt x="73586" y="192647"/>
                    <a:pt x="20108" y="245519"/>
                    <a:pt x="0" y="1364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2">
                    <a:lumMod val="40000"/>
                    <a:lumOff val="60000"/>
                  </a:schemeClr>
                </a:gs>
                <a:gs pos="21000">
                  <a:schemeClr val="accent2">
                    <a:lumMod val="20000"/>
                    <a:lumOff val="80000"/>
                  </a:schemeClr>
                </a:gs>
                <a:gs pos="55000">
                  <a:schemeClr val="bg1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noFill/>
            </a:ln>
            <a:scene3d>
              <a:camera prst="orthographicFront"/>
              <a:lightRig rig="threePt" dir="t"/>
            </a:scene3d>
            <a:sp3d prstMaterial="matte">
              <a:bevelT w="63500" h="12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218"/>
          <p:cNvGrpSpPr/>
          <p:nvPr/>
        </p:nvGrpSpPr>
        <p:grpSpPr>
          <a:xfrm>
            <a:off x="-55071" y="3786190"/>
            <a:ext cx="9247681" cy="3082320"/>
            <a:chOff x="-65581" y="3302758"/>
            <a:chExt cx="9247681" cy="3555242"/>
          </a:xfrm>
        </p:grpSpPr>
        <p:sp>
          <p:nvSpPr>
            <p:cNvPr id="117" name="Полилиния 116"/>
            <p:cNvSpPr/>
            <p:nvPr/>
          </p:nvSpPr>
          <p:spPr>
            <a:xfrm>
              <a:off x="-12700" y="5146130"/>
              <a:ext cx="9156700" cy="1711869"/>
            </a:xfrm>
            <a:custGeom>
              <a:avLst/>
              <a:gdLst>
                <a:gd name="connsiteX0" fmla="*/ 0 w 7531100"/>
                <a:gd name="connsiteY0" fmla="*/ 0 h 1384300"/>
                <a:gd name="connsiteX1" fmla="*/ 3200400 w 7531100"/>
                <a:gd name="connsiteY1" fmla="*/ 12700 h 1384300"/>
                <a:gd name="connsiteX2" fmla="*/ 6070600 w 7531100"/>
                <a:gd name="connsiteY2" fmla="*/ 241300 h 1384300"/>
                <a:gd name="connsiteX3" fmla="*/ 7531100 w 7531100"/>
                <a:gd name="connsiteY3" fmla="*/ 1371600 h 1384300"/>
                <a:gd name="connsiteX4" fmla="*/ 0 w 7531100"/>
                <a:gd name="connsiteY4" fmla="*/ 1384300 h 1384300"/>
                <a:gd name="connsiteX5" fmla="*/ 0 w 7531100"/>
                <a:gd name="connsiteY5" fmla="*/ 0 h 1384300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31100 w 7531100"/>
                <a:gd name="connsiteY3" fmla="*/ 1699169 h 1711869"/>
                <a:gd name="connsiteX4" fmla="*/ 0 w 7531100"/>
                <a:gd name="connsiteY4" fmla="*/ 1711869 h 1711869"/>
                <a:gd name="connsiteX5" fmla="*/ 0 w 7531100"/>
                <a:gd name="connsiteY5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  <a:gd name="connsiteX0" fmla="*/ 0 w 7531100"/>
                <a:gd name="connsiteY0" fmla="*/ 327569 h 1711869"/>
                <a:gd name="connsiteX1" fmla="*/ 3200400 w 7531100"/>
                <a:gd name="connsiteY1" fmla="*/ 340269 h 1711869"/>
                <a:gd name="connsiteX2" fmla="*/ 6070600 w 7531100"/>
                <a:gd name="connsiteY2" fmla="*/ 568869 h 1711869"/>
                <a:gd name="connsiteX3" fmla="*/ 7518023 w 7531100"/>
                <a:gd name="connsiteY3" fmla="*/ 311666 h 1711869"/>
                <a:gd name="connsiteX4" fmla="*/ 7531100 w 7531100"/>
                <a:gd name="connsiteY4" fmla="*/ 1699169 h 1711869"/>
                <a:gd name="connsiteX5" fmla="*/ 0 w 7531100"/>
                <a:gd name="connsiteY5" fmla="*/ 1711869 h 1711869"/>
                <a:gd name="connsiteX6" fmla="*/ 0 w 7531100"/>
                <a:gd name="connsiteY6" fmla="*/ 327569 h 171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1100" h="1711869">
                  <a:moveTo>
                    <a:pt x="0" y="327569"/>
                  </a:moveTo>
                  <a:cubicBezTo>
                    <a:pt x="998562" y="0"/>
                    <a:pt x="2157430" y="512234"/>
                    <a:pt x="3200400" y="340269"/>
                  </a:cubicBezTo>
                  <a:cubicBezTo>
                    <a:pt x="4225399" y="178329"/>
                    <a:pt x="5274201" y="94191"/>
                    <a:pt x="6070600" y="568869"/>
                  </a:cubicBezTo>
                  <a:cubicBezTo>
                    <a:pt x="6563499" y="668857"/>
                    <a:pt x="7177844" y="446598"/>
                    <a:pt x="7518023" y="311666"/>
                  </a:cubicBezTo>
                  <a:lnTo>
                    <a:pt x="7531100" y="1699169"/>
                  </a:lnTo>
                  <a:lnTo>
                    <a:pt x="0" y="1711869"/>
                  </a:lnTo>
                  <a:lnTo>
                    <a:pt x="0" y="327569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" name="Группа 119"/>
            <p:cNvGrpSpPr/>
            <p:nvPr/>
          </p:nvGrpSpPr>
          <p:grpSpPr>
            <a:xfrm>
              <a:off x="428596" y="3632354"/>
              <a:ext cx="1109662" cy="1971543"/>
              <a:chOff x="428596" y="3632354"/>
              <a:chExt cx="1109662" cy="1971543"/>
            </a:xfrm>
          </p:grpSpPr>
          <p:sp>
            <p:nvSpPr>
              <p:cNvPr id="118" name="Равнобедренный треугольник 117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9" name="Полилиния 118"/>
              <p:cNvSpPr/>
              <p:nvPr/>
            </p:nvSpPr>
            <p:spPr>
              <a:xfrm>
                <a:off x="428596" y="3632354"/>
                <a:ext cx="1109662" cy="1812775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" name="Группа 120"/>
            <p:cNvGrpSpPr/>
            <p:nvPr/>
          </p:nvGrpSpPr>
          <p:grpSpPr>
            <a:xfrm>
              <a:off x="7858148" y="4209144"/>
              <a:ext cx="928694" cy="1537629"/>
              <a:chOff x="428596" y="3829035"/>
              <a:chExt cx="1109662" cy="1774862"/>
            </a:xfrm>
          </p:grpSpPr>
          <p:sp>
            <p:nvSpPr>
              <p:cNvPr id="122" name="Равнобедренный треугольник 121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3" name="Полилиния 122"/>
              <p:cNvSpPr/>
              <p:nvPr/>
            </p:nvSpPr>
            <p:spPr>
              <a:xfrm>
                <a:off x="428596" y="3829035"/>
                <a:ext cx="1109662" cy="1616093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8" name="Группа 123"/>
            <p:cNvGrpSpPr/>
            <p:nvPr/>
          </p:nvGrpSpPr>
          <p:grpSpPr>
            <a:xfrm>
              <a:off x="4500562" y="3302758"/>
              <a:ext cx="1357322" cy="2269381"/>
              <a:chOff x="428596" y="3644850"/>
              <a:chExt cx="1109662" cy="1959047"/>
            </a:xfrm>
          </p:grpSpPr>
          <p:sp>
            <p:nvSpPr>
              <p:cNvPr id="125" name="Равнобедренный треугольник 124"/>
              <p:cNvSpPr/>
              <p:nvPr/>
            </p:nvSpPr>
            <p:spPr>
              <a:xfrm>
                <a:off x="859577" y="4460889"/>
                <a:ext cx="214314" cy="1143008"/>
              </a:xfrm>
              <a:prstGeom prst="triangle">
                <a:avLst/>
              </a:prstGeom>
              <a:blipFill>
                <a:blip r:embed="rId3"/>
                <a:tile tx="0" ty="0" sx="100000" sy="100000" flip="none" algn="tl"/>
              </a:blip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Полилиния 125"/>
              <p:cNvSpPr/>
              <p:nvPr/>
            </p:nvSpPr>
            <p:spPr>
              <a:xfrm>
                <a:off x="428596" y="3644850"/>
                <a:ext cx="1109662" cy="1800279"/>
              </a:xfrm>
              <a:custGeom>
                <a:avLst/>
                <a:gdLst>
                  <a:gd name="connsiteX0" fmla="*/ 0 w 642942"/>
                  <a:gd name="connsiteY0" fmla="*/ 1143008 h 1143008"/>
                  <a:gd name="connsiteX1" fmla="*/ 321471 w 642942"/>
                  <a:gd name="connsiteY1" fmla="*/ 0 h 1143008"/>
                  <a:gd name="connsiteX2" fmla="*/ 642942 w 642942"/>
                  <a:gd name="connsiteY2" fmla="*/ 1143008 h 1143008"/>
                  <a:gd name="connsiteX3" fmla="*/ 0 w 642942"/>
                  <a:gd name="connsiteY3" fmla="*/ 1143008 h 1143008"/>
                  <a:gd name="connsiteX0" fmla="*/ 0 w 642942"/>
                  <a:gd name="connsiteY0" fmla="*/ 1225565 h 1225565"/>
                  <a:gd name="connsiteX1" fmla="*/ 321471 w 642942"/>
                  <a:gd name="connsiteY1" fmla="*/ 82557 h 1225565"/>
                  <a:gd name="connsiteX2" fmla="*/ 642942 w 642942"/>
                  <a:gd name="connsiteY2" fmla="*/ 1225565 h 1225565"/>
                  <a:gd name="connsiteX3" fmla="*/ 0 w 642942"/>
                  <a:gd name="connsiteY3" fmla="*/ 1225565 h 1225565"/>
                  <a:gd name="connsiteX0" fmla="*/ 0 w 642942"/>
                  <a:gd name="connsiteY0" fmla="*/ 1246203 h 1246203"/>
                  <a:gd name="connsiteX1" fmla="*/ 321471 w 642942"/>
                  <a:gd name="connsiteY1" fmla="*/ 103195 h 1246203"/>
                  <a:gd name="connsiteX2" fmla="*/ 642942 w 642942"/>
                  <a:gd name="connsiteY2" fmla="*/ 1246203 h 1246203"/>
                  <a:gd name="connsiteX3" fmla="*/ 0 w 642942"/>
                  <a:gd name="connsiteY3" fmla="*/ 1246203 h 1246203"/>
                  <a:gd name="connsiteX0" fmla="*/ 0 w 892995"/>
                  <a:gd name="connsiteY0" fmla="*/ 1246203 h 1390650"/>
                  <a:gd name="connsiteX1" fmla="*/ 321471 w 892995"/>
                  <a:gd name="connsiteY1" fmla="*/ 103195 h 1390650"/>
                  <a:gd name="connsiteX2" fmla="*/ 642942 w 892995"/>
                  <a:gd name="connsiteY2" fmla="*/ 1246203 h 1390650"/>
                  <a:gd name="connsiteX3" fmla="*/ 0 w 892995"/>
                  <a:gd name="connsiteY3" fmla="*/ 1246203 h 1390650"/>
                  <a:gd name="connsiteX0" fmla="*/ 216667 w 1109662"/>
                  <a:gd name="connsiteY0" fmla="*/ 1246203 h 1428750"/>
                  <a:gd name="connsiteX1" fmla="*/ 538138 w 1109662"/>
                  <a:gd name="connsiteY1" fmla="*/ 103195 h 1428750"/>
                  <a:gd name="connsiteX2" fmla="*/ 859609 w 1109662"/>
                  <a:gd name="connsiteY2" fmla="*/ 1246203 h 1428750"/>
                  <a:gd name="connsiteX3" fmla="*/ 216667 w 1109662"/>
                  <a:gd name="connsiteY3" fmla="*/ 1246203 h 1428750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  <a:gd name="connsiteX0" fmla="*/ 216667 w 1109662"/>
                  <a:gd name="connsiteY0" fmla="*/ 1246203 h 1444625"/>
                  <a:gd name="connsiteX1" fmla="*/ 538138 w 1109662"/>
                  <a:gd name="connsiteY1" fmla="*/ 103195 h 1444625"/>
                  <a:gd name="connsiteX2" fmla="*/ 859609 w 1109662"/>
                  <a:gd name="connsiteY2" fmla="*/ 1246203 h 1444625"/>
                  <a:gd name="connsiteX3" fmla="*/ 216667 w 1109662"/>
                  <a:gd name="connsiteY3" fmla="*/ 1246203 h 144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9662" h="1444625">
                    <a:moveTo>
                      <a:pt x="216667" y="1246203"/>
                    </a:moveTo>
                    <a:cubicBezTo>
                      <a:pt x="0" y="1428750"/>
                      <a:pt x="396081" y="0"/>
                      <a:pt x="538138" y="103195"/>
                    </a:cubicBezTo>
                    <a:cubicBezTo>
                      <a:pt x="675481" y="20638"/>
                      <a:pt x="1109662" y="1390650"/>
                      <a:pt x="859609" y="1246203"/>
                    </a:cubicBezTo>
                    <a:cubicBezTo>
                      <a:pt x="650081" y="1444625"/>
                      <a:pt x="523081" y="1406525"/>
                      <a:pt x="216667" y="1246203"/>
                    </a:cubicBez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effectLst>
                <a:outerShdw blurRad="266700" dist="165100" dir="3960000" sx="90000" sy="-19000" rotWithShape="0">
                  <a:prstClr val="black">
                    <a:alpha val="39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matte">
                <a:bevelT w="4318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116" name="Полилиния 115"/>
            <p:cNvSpPr/>
            <p:nvPr/>
          </p:nvSpPr>
          <p:spPr>
            <a:xfrm>
              <a:off x="-65581" y="5715016"/>
              <a:ext cx="9247681" cy="1142984"/>
            </a:xfrm>
            <a:custGeom>
              <a:avLst/>
              <a:gdLst>
                <a:gd name="connsiteX0" fmla="*/ 9194800 w 9781117"/>
                <a:gd name="connsiteY0" fmla="*/ 511588 h 2492788"/>
                <a:gd name="connsiteX1" fmla="*/ 5715000 w 9781117"/>
                <a:gd name="connsiteY1" fmla="*/ 295688 h 2492788"/>
                <a:gd name="connsiteX2" fmla="*/ 1765300 w 9781117"/>
                <a:gd name="connsiteY2" fmla="*/ 943388 h 2492788"/>
                <a:gd name="connsiteX3" fmla="*/ 63500 w 9781117"/>
                <a:gd name="connsiteY3" fmla="*/ 816388 h 2492788"/>
                <a:gd name="connsiteX4" fmla="*/ 0 w 9781117"/>
                <a:gd name="connsiteY4" fmla="*/ 2480088 h 2492788"/>
                <a:gd name="connsiteX5" fmla="*/ 9232900 w 9781117"/>
                <a:gd name="connsiteY5" fmla="*/ 2492788 h 2492788"/>
                <a:gd name="connsiteX6" fmla="*/ 9194800 w 9781117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511588 h 2492788"/>
                <a:gd name="connsiteX1" fmla="*/ 5715000 w 9247681"/>
                <a:gd name="connsiteY1" fmla="*/ 295688 h 2492788"/>
                <a:gd name="connsiteX2" fmla="*/ 1765300 w 9247681"/>
                <a:gd name="connsiteY2" fmla="*/ 943388 h 2492788"/>
                <a:gd name="connsiteX3" fmla="*/ 63500 w 9247681"/>
                <a:gd name="connsiteY3" fmla="*/ 816388 h 2492788"/>
                <a:gd name="connsiteX4" fmla="*/ 0 w 9247681"/>
                <a:gd name="connsiteY4" fmla="*/ 2480088 h 2492788"/>
                <a:gd name="connsiteX5" fmla="*/ 9232900 w 9247681"/>
                <a:gd name="connsiteY5" fmla="*/ 2492788 h 2492788"/>
                <a:gd name="connsiteX6" fmla="*/ 9194800 w 9247681"/>
                <a:gd name="connsiteY6" fmla="*/ 511588 h 249278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  <a:gd name="connsiteX0" fmla="*/ 9194800 w 9247681"/>
                <a:gd name="connsiteY0" fmla="*/ 487658 h 2468858"/>
                <a:gd name="connsiteX1" fmla="*/ 5715000 w 9247681"/>
                <a:gd name="connsiteY1" fmla="*/ 271758 h 2468858"/>
                <a:gd name="connsiteX2" fmla="*/ 1765300 w 9247681"/>
                <a:gd name="connsiteY2" fmla="*/ 919458 h 2468858"/>
                <a:gd name="connsiteX3" fmla="*/ 63500 w 9247681"/>
                <a:gd name="connsiteY3" fmla="*/ 792458 h 2468858"/>
                <a:gd name="connsiteX4" fmla="*/ 0 w 9247681"/>
                <a:gd name="connsiteY4" fmla="*/ 2456158 h 2468858"/>
                <a:gd name="connsiteX5" fmla="*/ 9232900 w 9247681"/>
                <a:gd name="connsiteY5" fmla="*/ 2468858 h 2468858"/>
                <a:gd name="connsiteX6" fmla="*/ 9194800 w 9247681"/>
                <a:gd name="connsiteY6" fmla="*/ 487658 h 246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7681" h="2468858">
                  <a:moveTo>
                    <a:pt x="9194800" y="487658"/>
                  </a:moveTo>
                  <a:cubicBezTo>
                    <a:pt x="8608483" y="121475"/>
                    <a:pt x="6832055" y="802503"/>
                    <a:pt x="5715000" y="271758"/>
                  </a:cubicBezTo>
                  <a:cubicBezTo>
                    <a:pt x="5445623" y="0"/>
                    <a:pt x="2116574" y="444364"/>
                    <a:pt x="1765300" y="919458"/>
                  </a:cubicBezTo>
                  <a:cubicBezTo>
                    <a:pt x="1117095" y="1140637"/>
                    <a:pt x="630767" y="834791"/>
                    <a:pt x="63500" y="792458"/>
                  </a:cubicBezTo>
                  <a:lnTo>
                    <a:pt x="0" y="2456158"/>
                  </a:lnTo>
                  <a:lnTo>
                    <a:pt x="9232900" y="2468858"/>
                  </a:lnTo>
                  <a:cubicBezTo>
                    <a:pt x="9215861" y="1804322"/>
                    <a:pt x="9247681" y="1320553"/>
                    <a:pt x="9194800" y="487658"/>
                  </a:cubicBez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 prstMaterial="matte">
              <a:bevelT w="48895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" name="Группа 143"/>
          <p:cNvGrpSpPr/>
          <p:nvPr/>
        </p:nvGrpSpPr>
        <p:grpSpPr>
          <a:xfrm rot="626960">
            <a:off x="7869702" y="5933812"/>
            <a:ext cx="928662" cy="1000108"/>
            <a:chOff x="5898071" y="4400554"/>
            <a:chExt cx="2324143" cy="2470145"/>
          </a:xfrm>
        </p:grpSpPr>
        <p:sp>
          <p:nvSpPr>
            <p:cNvPr id="145" name="Полилиния 14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8" name="Полилиния 14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Полилиния 14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Полилиния 14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57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56" name="Полилиния 15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7" name="Полилиния 15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8" name="Полилиния 15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8" name="Группа 138"/>
            <p:cNvGrpSpPr/>
            <p:nvPr/>
          </p:nvGrpSpPr>
          <p:grpSpPr>
            <a:xfrm rot="639347">
              <a:off x="6792579" y="4410371"/>
              <a:ext cx="798923" cy="2457470"/>
              <a:chOff x="6586553" y="4400554"/>
              <a:chExt cx="798923" cy="2457470"/>
            </a:xfrm>
          </p:grpSpPr>
          <p:sp>
            <p:nvSpPr>
              <p:cNvPr id="153" name="Полилиния 15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4" name="Полилиния 15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55" name="Полилиния 15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59" name="Группа 158"/>
          <p:cNvGrpSpPr/>
          <p:nvPr/>
        </p:nvGrpSpPr>
        <p:grpSpPr>
          <a:xfrm rot="388224">
            <a:off x="6557801" y="5855841"/>
            <a:ext cx="1292760" cy="1084245"/>
            <a:chOff x="5898071" y="4400554"/>
            <a:chExt cx="2324143" cy="2470145"/>
          </a:xfrm>
        </p:grpSpPr>
        <p:sp>
          <p:nvSpPr>
            <p:cNvPr id="160" name="Полилиния 15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Полилиния 16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Полилиния 16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3" name="Полилиния 16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4" name="Полилиния 16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Полилиния 16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0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71" name="Полилиния 170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Полилиния 171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Полилиния 172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1" name="Группа 173"/>
          <p:cNvGrpSpPr/>
          <p:nvPr/>
        </p:nvGrpSpPr>
        <p:grpSpPr>
          <a:xfrm rot="626960">
            <a:off x="8369768" y="5933813"/>
            <a:ext cx="928662" cy="1000108"/>
            <a:chOff x="5898071" y="4400554"/>
            <a:chExt cx="2324143" cy="2470145"/>
          </a:xfrm>
        </p:grpSpPr>
        <p:sp>
          <p:nvSpPr>
            <p:cNvPr id="175" name="Полилиния 17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6" name="Полилиния 17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7" name="Полилиния 17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8" name="Полилиния 17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9" name="Полилиния 17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80" name="Полилиния 17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62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186" name="Полилиния 18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7" name="Полилиния 18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8" name="Полилиния 18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63" name="Группа 142"/>
          <p:cNvGrpSpPr/>
          <p:nvPr/>
        </p:nvGrpSpPr>
        <p:grpSpPr>
          <a:xfrm rot="20815479">
            <a:off x="7178705" y="5851445"/>
            <a:ext cx="1292760" cy="1079937"/>
            <a:chOff x="5898071" y="4410369"/>
            <a:chExt cx="2324143" cy="2460330"/>
          </a:xfrm>
        </p:grpSpPr>
        <p:sp>
          <p:nvSpPr>
            <p:cNvPr id="127" name="Полилиния 126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8" name="Полилиния 127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Полилиния 129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6" name="Группа 138"/>
            <p:cNvGrpSpPr/>
            <p:nvPr/>
          </p:nvGrpSpPr>
          <p:grpSpPr>
            <a:xfrm rot="639347">
              <a:off x="6792579" y="4410369"/>
              <a:ext cx="798923" cy="2457470"/>
              <a:chOff x="6586553" y="4400554"/>
              <a:chExt cx="798923" cy="2457470"/>
            </a:xfrm>
          </p:grpSpPr>
          <p:sp>
            <p:nvSpPr>
              <p:cNvPr id="140" name="Полилиния 139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1" name="Полилиния 140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42" name="Полилиния 141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97" name="Группа 203"/>
          <p:cNvGrpSpPr/>
          <p:nvPr/>
        </p:nvGrpSpPr>
        <p:grpSpPr>
          <a:xfrm rot="626960">
            <a:off x="3440547" y="6005251"/>
            <a:ext cx="928662" cy="1000108"/>
            <a:chOff x="5898071" y="4400554"/>
            <a:chExt cx="2324143" cy="2470145"/>
          </a:xfrm>
        </p:grpSpPr>
        <p:sp>
          <p:nvSpPr>
            <p:cNvPr id="205" name="Полилиния 204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6" name="Полилиния 205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7" name="Полилиния 206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8" name="Полилиния 207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09" name="Полилиния 208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10" name="Полилиния 209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98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16" name="Полилиния 215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7" name="Полилиния 216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8" name="Полилиния 217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99" name="Группа 138"/>
            <p:cNvGrpSpPr/>
            <p:nvPr/>
          </p:nvGrpSpPr>
          <p:grpSpPr>
            <a:xfrm rot="639347">
              <a:off x="6792579" y="4410375"/>
              <a:ext cx="798923" cy="2457470"/>
              <a:chOff x="6586553" y="4400554"/>
              <a:chExt cx="798923" cy="2457470"/>
            </a:xfrm>
          </p:grpSpPr>
          <p:sp>
            <p:nvSpPr>
              <p:cNvPr id="213" name="Полилиния 212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0" name="Группа 219"/>
          <p:cNvGrpSpPr/>
          <p:nvPr/>
        </p:nvGrpSpPr>
        <p:grpSpPr>
          <a:xfrm rot="20477843">
            <a:off x="4922140" y="5908939"/>
            <a:ext cx="928662" cy="1000108"/>
            <a:chOff x="5898071" y="4400554"/>
            <a:chExt cx="2324143" cy="2470145"/>
          </a:xfrm>
        </p:grpSpPr>
        <p:sp>
          <p:nvSpPr>
            <p:cNvPr id="221" name="Полилиния 22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2" name="Полилиния 22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3" name="Полилиния 22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4" name="Полилиния 22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5" name="Полилиния 22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6" name="Полилиния 22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32" name="Полилиния 23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3" name="Полилиния 23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4" name="Полилиния 23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02" name="Группа 138"/>
            <p:cNvGrpSpPr/>
            <p:nvPr/>
          </p:nvGrpSpPr>
          <p:grpSpPr>
            <a:xfrm rot="639347">
              <a:off x="6792579" y="4410377"/>
              <a:ext cx="798923" cy="2457470"/>
              <a:chOff x="6586553" y="4400554"/>
              <a:chExt cx="798923" cy="2457470"/>
            </a:xfrm>
          </p:grpSpPr>
          <p:sp>
            <p:nvSpPr>
              <p:cNvPr id="229" name="Полилиния 228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0" name="Полилиния 229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1" name="Полилиния 230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234"/>
          <p:cNvGrpSpPr/>
          <p:nvPr/>
        </p:nvGrpSpPr>
        <p:grpSpPr>
          <a:xfrm rot="20416555">
            <a:off x="3927703" y="5985261"/>
            <a:ext cx="928662" cy="1000108"/>
            <a:chOff x="5898071" y="4400554"/>
            <a:chExt cx="2324143" cy="2470145"/>
          </a:xfrm>
        </p:grpSpPr>
        <p:sp>
          <p:nvSpPr>
            <p:cNvPr id="236" name="Полилиния 235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7" name="Полилиния 236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8" name="Полилиния 237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39" name="Полилиния 238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0" name="Полилиния 239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1" name="Полилиния 240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4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47" name="Полилиния 246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Полилиния 247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9" name="Полилиния 248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5" name="Группа 188"/>
          <p:cNvGrpSpPr/>
          <p:nvPr/>
        </p:nvGrpSpPr>
        <p:grpSpPr>
          <a:xfrm rot="709197">
            <a:off x="4239936" y="5884284"/>
            <a:ext cx="1292760" cy="1083291"/>
            <a:chOff x="5898071" y="4410280"/>
            <a:chExt cx="2324143" cy="2467972"/>
          </a:xfrm>
        </p:grpSpPr>
        <p:sp>
          <p:nvSpPr>
            <p:cNvPr id="190" name="Полилиния 189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1" name="Полилиния 190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2" name="Полилиния 191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3" name="Полилиния 192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4" name="Полилиния 193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95" name="Полилиния 194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06" name="Группа 138"/>
            <p:cNvGrpSpPr/>
            <p:nvPr/>
          </p:nvGrpSpPr>
          <p:grpSpPr>
            <a:xfrm rot="639347">
              <a:off x="6791608" y="4410280"/>
              <a:ext cx="798923" cy="2467972"/>
              <a:chOff x="6586553" y="4400554"/>
              <a:chExt cx="798923" cy="2467972"/>
            </a:xfrm>
          </p:grpSpPr>
          <p:sp>
            <p:nvSpPr>
              <p:cNvPr id="198" name="Полилиния 197"/>
              <p:cNvSpPr/>
              <p:nvPr/>
            </p:nvSpPr>
            <p:spPr>
              <a:xfrm flipH="1">
                <a:off x="6910157" y="5154015"/>
                <a:ext cx="142905" cy="1714511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9" name="Полилиния 198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0" name="Полилиния 199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0" name="Группа 249"/>
          <p:cNvGrpSpPr/>
          <p:nvPr/>
        </p:nvGrpSpPr>
        <p:grpSpPr>
          <a:xfrm rot="20571690">
            <a:off x="3127103" y="5901080"/>
            <a:ext cx="928662" cy="1000108"/>
            <a:chOff x="5898071" y="4400554"/>
            <a:chExt cx="2324143" cy="2470145"/>
          </a:xfrm>
        </p:grpSpPr>
        <p:sp>
          <p:nvSpPr>
            <p:cNvPr id="251" name="Полилиния 250"/>
            <p:cNvSpPr/>
            <p:nvPr/>
          </p:nvSpPr>
          <p:spPr>
            <a:xfrm>
              <a:off x="5898071" y="4931288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Полилиния 251"/>
            <p:cNvSpPr/>
            <p:nvPr/>
          </p:nvSpPr>
          <p:spPr>
            <a:xfrm>
              <a:off x="6357950" y="4918589"/>
              <a:ext cx="79269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Полилиния 252"/>
            <p:cNvSpPr/>
            <p:nvPr/>
          </p:nvSpPr>
          <p:spPr>
            <a:xfrm>
              <a:off x="6072198" y="4918589"/>
              <a:ext cx="1149884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Полилиния 253"/>
            <p:cNvSpPr/>
            <p:nvPr/>
          </p:nvSpPr>
          <p:spPr>
            <a:xfrm flipH="1">
              <a:off x="7000892" y="4918589"/>
              <a:ext cx="1221322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Полилиния 254"/>
            <p:cNvSpPr/>
            <p:nvPr/>
          </p:nvSpPr>
          <p:spPr>
            <a:xfrm flipH="1">
              <a:off x="7000892" y="4918589"/>
              <a:ext cx="785818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Полилиния 255"/>
            <p:cNvSpPr/>
            <p:nvPr/>
          </p:nvSpPr>
          <p:spPr>
            <a:xfrm flipH="1">
              <a:off x="6929454" y="4918589"/>
              <a:ext cx="500066" cy="1939411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11" name="Группа 137"/>
            <p:cNvGrpSpPr/>
            <p:nvPr/>
          </p:nvGrpSpPr>
          <p:grpSpPr>
            <a:xfrm rot="21430290">
              <a:off x="6560974" y="4400554"/>
              <a:ext cx="798923" cy="2457470"/>
              <a:chOff x="6586553" y="4400554"/>
              <a:chExt cx="798923" cy="2457470"/>
            </a:xfrm>
          </p:grpSpPr>
          <p:sp>
            <p:nvSpPr>
              <p:cNvPr id="262" name="Полилиния 261"/>
              <p:cNvSpPr/>
              <p:nvPr/>
            </p:nvSpPr>
            <p:spPr>
              <a:xfrm flipH="1">
                <a:off x="6929454" y="5143512"/>
                <a:ext cx="142905" cy="1714512"/>
              </a:xfrm>
              <a:custGeom>
                <a:avLst/>
                <a:gdLst>
                  <a:gd name="connsiteX0" fmla="*/ 1016000 w 1016000"/>
                  <a:gd name="connsiteY0" fmla="*/ 1778000 h 1803400"/>
                  <a:gd name="connsiteX1" fmla="*/ 0 w 1016000"/>
                  <a:gd name="connsiteY1" fmla="*/ 0 h 1803400"/>
                  <a:gd name="connsiteX2" fmla="*/ 901700 w 1016000"/>
                  <a:gd name="connsiteY2" fmla="*/ 1803400 h 1803400"/>
                  <a:gd name="connsiteX3" fmla="*/ 1016000 w 1016000"/>
                  <a:gd name="connsiteY3" fmla="*/ 1778000 h 1803400"/>
                  <a:gd name="connsiteX0" fmla="*/ 1016000 w 1016000"/>
                  <a:gd name="connsiteY0" fmla="*/ 1914011 h 1939411"/>
                  <a:gd name="connsiteX1" fmla="*/ 0 w 1016000"/>
                  <a:gd name="connsiteY1" fmla="*/ 136011 h 1939411"/>
                  <a:gd name="connsiteX2" fmla="*/ 901700 w 1016000"/>
                  <a:gd name="connsiteY2" fmla="*/ 1939411 h 1939411"/>
                  <a:gd name="connsiteX3" fmla="*/ 1016000 w 1016000"/>
                  <a:gd name="connsiteY3" fmla="*/ 1914011 h 1939411"/>
                  <a:gd name="connsiteX0" fmla="*/ 1269483 w 1269483"/>
                  <a:gd name="connsiteY0" fmla="*/ 2019845 h 2045245"/>
                  <a:gd name="connsiteX1" fmla="*/ 253483 w 1269483"/>
                  <a:gd name="connsiteY1" fmla="*/ 241845 h 2045245"/>
                  <a:gd name="connsiteX2" fmla="*/ 1155183 w 1269483"/>
                  <a:gd name="connsiteY2" fmla="*/ 2045245 h 2045245"/>
                  <a:gd name="connsiteX3" fmla="*/ 1269483 w 1269483"/>
                  <a:gd name="connsiteY3" fmla="*/ 2019845 h 2045245"/>
                  <a:gd name="connsiteX0" fmla="*/ 1175829 w 1175829"/>
                  <a:gd name="connsiteY0" fmla="*/ 1914011 h 1939411"/>
                  <a:gd name="connsiteX1" fmla="*/ 159829 w 1175829"/>
                  <a:gd name="connsiteY1" fmla="*/ 136011 h 1939411"/>
                  <a:gd name="connsiteX2" fmla="*/ 1061529 w 1175829"/>
                  <a:gd name="connsiteY2" fmla="*/ 1939411 h 1939411"/>
                  <a:gd name="connsiteX3" fmla="*/ 1175829 w 1175829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1175829 w 1221322"/>
                  <a:gd name="connsiteY0" fmla="*/ 1914011 h 1939411"/>
                  <a:gd name="connsiteX1" fmla="*/ 159829 w 1221322"/>
                  <a:gd name="connsiteY1" fmla="*/ 136011 h 1939411"/>
                  <a:gd name="connsiteX2" fmla="*/ 1061529 w 1221322"/>
                  <a:gd name="connsiteY2" fmla="*/ 1939411 h 1939411"/>
                  <a:gd name="connsiteX3" fmla="*/ 1175829 w 1221322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538181 w 697974"/>
                  <a:gd name="connsiteY2" fmla="*/ 1939411 h 1939411"/>
                  <a:gd name="connsiteX3" fmla="*/ 652481 w 697974"/>
                  <a:gd name="connsiteY3" fmla="*/ 1914011 h 1939411"/>
                  <a:gd name="connsiteX0" fmla="*/ 652481 w 697974"/>
                  <a:gd name="connsiteY0" fmla="*/ 1914011 h 1939411"/>
                  <a:gd name="connsiteX1" fmla="*/ 159828 w 697974"/>
                  <a:gd name="connsiteY1" fmla="*/ 136011 h 1939411"/>
                  <a:gd name="connsiteX2" fmla="*/ 363701 w 697974"/>
                  <a:gd name="connsiteY2" fmla="*/ 1939411 h 1939411"/>
                  <a:gd name="connsiteX3" fmla="*/ 652481 w 697974"/>
                  <a:gd name="connsiteY3" fmla="*/ 1914011 h 1939411"/>
                  <a:gd name="connsiteX0" fmla="*/ 477999 w 523492"/>
                  <a:gd name="connsiteY0" fmla="*/ 1914011 h 1939411"/>
                  <a:gd name="connsiteX1" fmla="*/ 159828 w 523492"/>
                  <a:gd name="connsiteY1" fmla="*/ 136011 h 1939411"/>
                  <a:gd name="connsiteX2" fmla="*/ 363701 w 523492"/>
                  <a:gd name="connsiteY2" fmla="*/ 1939411 h 1939411"/>
                  <a:gd name="connsiteX3" fmla="*/ 477999 w 523492"/>
                  <a:gd name="connsiteY3" fmla="*/ 1914011 h 1939411"/>
                  <a:gd name="connsiteX0" fmla="*/ 129045 w 215906"/>
                  <a:gd name="connsiteY0" fmla="*/ 1914011 h 1939411"/>
                  <a:gd name="connsiteX1" fmla="*/ 159828 w 215906"/>
                  <a:gd name="connsiteY1" fmla="*/ 136011 h 1939411"/>
                  <a:gd name="connsiteX2" fmla="*/ 14747 w 215906"/>
                  <a:gd name="connsiteY2" fmla="*/ 1939411 h 1939411"/>
                  <a:gd name="connsiteX3" fmla="*/ 129045 w 215906"/>
                  <a:gd name="connsiteY3" fmla="*/ 1914011 h 1939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906" h="1939411">
                    <a:moveTo>
                      <a:pt x="129045" y="1914011"/>
                    </a:moveTo>
                    <a:cubicBezTo>
                      <a:pt x="174538" y="948262"/>
                      <a:pt x="215907" y="0"/>
                      <a:pt x="159828" y="136011"/>
                    </a:cubicBezTo>
                    <a:cubicBezTo>
                      <a:pt x="-1" y="124344"/>
                      <a:pt x="106262" y="806428"/>
                      <a:pt x="14747" y="1939411"/>
                    </a:cubicBezTo>
                    <a:lnTo>
                      <a:pt x="129045" y="1914011"/>
                    </a:lnTo>
                    <a:close/>
                  </a:path>
                </a:pathLst>
              </a:custGeom>
              <a:gradFill>
                <a:gsLst>
                  <a:gs pos="100000">
                    <a:srgbClr val="92D050"/>
                  </a:gs>
                  <a:gs pos="0">
                    <a:schemeClr val="accent3">
                      <a:lumMod val="50000"/>
                    </a:schemeClr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9050" h="190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Полилиния 262"/>
              <p:cNvSpPr/>
              <p:nvPr/>
            </p:nvSpPr>
            <p:spPr>
              <a:xfrm>
                <a:off x="6586553" y="440522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Полилиния 263"/>
              <p:cNvSpPr/>
              <p:nvPr/>
            </p:nvSpPr>
            <p:spPr>
              <a:xfrm>
                <a:off x="6663958" y="4400554"/>
                <a:ext cx="721518" cy="1262161"/>
              </a:xfrm>
              <a:custGeom>
                <a:avLst/>
                <a:gdLst>
                  <a:gd name="connsiteX0" fmla="*/ 142876 w 285752"/>
                  <a:gd name="connsiteY0" fmla="*/ 214314 h 857256"/>
                  <a:gd name="connsiteX1" fmla="*/ 142876 w 285752"/>
                  <a:gd name="connsiteY1" fmla="*/ 857256 h 857256"/>
                  <a:gd name="connsiteX2" fmla="*/ 142876 w 285752"/>
                  <a:gd name="connsiteY2" fmla="*/ 214314 h 857256"/>
                  <a:gd name="connsiteX0" fmla="*/ 291705 w 583410"/>
                  <a:gd name="connsiteY0" fmla="*/ 500066 h 785842"/>
                  <a:gd name="connsiteX1" fmla="*/ 291705 w 583410"/>
                  <a:gd name="connsiteY1" fmla="*/ 785842 h 785842"/>
                  <a:gd name="connsiteX2" fmla="*/ 291705 w 583410"/>
                  <a:gd name="connsiteY2" fmla="*/ 500066 h 78584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538176 h 823952"/>
                  <a:gd name="connsiteX1" fmla="*/ 291705 w 583410"/>
                  <a:gd name="connsiteY1" fmla="*/ 823952 h 823952"/>
                  <a:gd name="connsiteX2" fmla="*/ 291705 w 583410"/>
                  <a:gd name="connsiteY2" fmla="*/ 538176 h 823952"/>
                  <a:gd name="connsiteX0" fmla="*/ 291705 w 583410"/>
                  <a:gd name="connsiteY0" fmla="*/ 642894 h 642942"/>
                  <a:gd name="connsiteX1" fmla="*/ 291705 w 583410"/>
                  <a:gd name="connsiteY1" fmla="*/ 642942 h 642942"/>
                  <a:gd name="connsiteX2" fmla="*/ 291705 w 583410"/>
                  <a:gd name="connsiteY2" fmla="*/ 642894 h 642942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119261"/>
                  <a:gd name="connsiteX1" fmla="*/ 291705 w 583410"/>
                  <a:gd name="connsiteY1" fmla="*/ 1119261 h 1119261"/>
                  <a:gd name="connsiteX2" fmla="*/ 291705 w 583410"/>
                  <a:gd name="connsiteY2" fmla="*/ 1119213 h 1119261"/>
                  <a:gd name="connsiteX0" fmla="*/ 291705 w 583410"/>
                  <a:gd name="connsiteY0" fmla="*/ 1119213 h 1262161"/>
                  <a:gd name="connsiteX1" fmla="*/ 291705 w 583410"/>
                  <a:gd name="connsiteY1" fmla="*/ 1262161 h 1262161"/>
                  <a:gd name="connsiteX2" fmla="*/ 291705 w 583410"/>
                  <a:gd name="connsiteY2" fmla="*/ 1119213 h 1262161"/>
                  <a:gd name="connsiteX0" fmla="*/ 291705 w 650066"/>
                  <a:gd name="connsiteY0" fmla="*/ 1119213 h 1262161"/>
                  <a:gd name="connsiteX1" fmla="*/ 291705 w 650066"/>
                  <a:gd name="connsiteY1" fmla="*/ 1262161 h 1262161"/>
                  <a:gd name="connsiteX2" fmla="*/ 291705 w 650066"/>
                  <a:gd name="connsiteY2" fmla="*/ 1119213 h 1262161"/>
                  <a:gd name="connsiteX0" fmla="*/ 363157 w 721518"/>
                  <a:gd name="connsiteY0" fmla="*/ 1119213 h 1262161"/>
                  <a:gd name="connsiteX1" fmla="*/ 363157 w 721518"/>
                  <a:gd name="connsiteY1" fmla="*/ 1262161 h 1262161"/>
                  <a:gd name="connsiteX2" fmla="*/ 363157 w 721518"/>
                  <a:gd name="connsiteY2" fmla="*/ 1119213 h 1262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1518" h="1262161">
                    <a:moveTo>
                      <a:pt x="363157" y="1119213"/>
                    </a:moveTo>
                    <a:cubicBezTo>
                      <a:pt x="341693" y="0"/>
                      <a:pt x="721518" y="766845"/>
                      <a:pt x="363157" y="1262161"/>
                    </a:cubicBezTo>
                    <a:cubicBezTo>
                      <a:pt x="0" y="781133"/>
                      <a:pt x="370250" y="19042"/>
                      <a:pt x="363157" y="1119213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bg1"/>
                  </a:gs>
                  <a:gs pos="0">
                    <a:srgbClr val="FF0000"/>
                  </a:gs>
                </a:gsLst>
                <a:lin ang="16200000" scaled="1"/>
              </a:gra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69850" h="63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12" name="Группа 284"/>
          <p:cNvGrpSpPr/>
          <p:nvPr/>
        </p:nvGrpSpPr>
        <p:grpSpPr>
          <a:xfrm>
            <a:off x="0" y="6197605"/>
            <a:ext cx="642942" cy="660395"/>
            <a:chOff x="214282" y="5643578"/>
            <a:chExt cx="1285884" cy="1017585"/>
          </a:xfrm>
        </p:grpSpPr>
        <p:sp>
          <p:nvSpPr>
            <p:cNvPr id="280" name="Полилиния 279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24-конечная звезда 283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3" name="Группа 290"/>
          <p:cNvGrpSpPr/>
          <p:nvPr/>
        </p:nvGrpSpPr>
        <p:grpSpPr>
          <a:xfrm>
            <a:off x="642910" y="6357958"/>
            <a:ext cx="571504" cy="588957"/>
            <a:chOff x="214282" y="5643578"/>
            <a:chExt cx="1285884" cy="1017585"/>
          </a:xfrm>
        </p:grpSpPr>
        <p:sp>
          <p:nvSpPr>
            <p:cNvPr id="292" name="Полилиния 29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3" name="Полилиния 29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4" name="Полилиния 29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5" name="24-конечная звезда 29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4" name="Группа 295"/>
          <p:cNvGrpSpPr/>
          <p:nvPr/>
        </p:nvGrpSpPr>
        <p:grpSpPr>
          <a:xfrm>
            <a:off x="5715008" y="6197605"/>
            <a:ext cx="642942" cy="660395"/>
            <a:chOff x="214282" y="5643578"/>
            <a:chExt cx="1285884" cy="1017585"/>
          </a:xfrm>
        </p:grpSpPr>
        <p:sp>
          <p:nvSpPr>
            <p:cNvPr id="297" name="Полилиния 29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8" name="Полилиния 29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9" name="Полилиния 29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24-конечная звезда 29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0" name="Группа 305"/>
          <p:cNvGrpSpPr/>
          <p:nvPr/>
        </p:nvGrpSpPr>
        <p:grpSpPr>
          <a:xfrm>
            <a:off x="1214414" y="6197605"/>
            <a:ext cx="642942" cy="660395"/>
            <a:chOff x="214282" y="5643578"/>
            <a:chExt cx="1285884" cy="1017585"/>
          </a:xfrm>
        </p:grpSpPr>
        <p:sp>
          <p:nvSpPr>
            <p:cNvPr id="307" name="Полилиния 30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8" name="Полилиния 30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9" name="Полилиния 30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0" name="24-конечная звезда 30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4" name="Группа 310"/>
          <p:cNvGrpSpPr/>
          <p:nvPr/>
        </p:nvGrpSpPr>
        <p:grpSpPr>
          <a:xfrm>
            <a:off x="2500298" y="6197605"/>
            <a:ext cx="642942" cy="660395"/>
            <a:chOff x="214282" y="5643578"/>
            <a:chExt cx="1285884" cy="1017585"/>
          </a:xfrm>
        </p:grpSpPr>
        <p:sp>
          <p:nvSpPr>
            <p:cNvPr id="312" name="Полилиния 31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3" name="Полилиния 31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4" name="Полилиния 31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5" name="24-конечная звезда 31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16" name="Овал 315"/>
          <p:cNvSpPr/>
          <p:nvPr/>
        </p:nvSpPr>
        <p:spPr>
          <a:xfrm>
            <a:off x="285720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7" name="Овал 316"/>
          <p:cNvSpPr/>
          <p:nvPr/>
        </p:nvSpPr>
        <p:spPr>
          <a:xfrm>
            <a:off x="642910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8" name="Овал 317"/>
          <p:cNvSpPr/>
          <p:nvPr/>
        </p:nvSpPr>
        <p:spPr>
          <a:xfrm>
            <a:off x="1428728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9" name="Овал 318"/>
          <p:cNvSpPr/>
          <p:nvPr/>
        </p:nvSpPr>
        <p:spPr>
          <a:xfrm>
            <a:off x="114297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0" name="Овал 319"/>
          <p:cNvSpPr/>
          <p:nvPr/>
        </p:nvSpPr>
        <p:spPr>
          <a:xfrm>
            <a:off x="1571604" y="604363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1" name="Овал 320"/>
          <p:cNvSpPr/>
          <p:nvPr/>
        </p:nvSpPr>
        <p:spPr>
          <a:xfrm>
            <a:off x="2143108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2" name="Овал 321"/>
          <p:cNvSpPr/>
          <p:nvPr/>
        </p:nvSpPr>
        <p:spPr>
          <a:xfrm>
            <a:off x="264317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3" name="Овал 322"/>
          <p:cNvSpPr/>
          <p:nvPr/>
        </p:nvSpPr>
        <p:spPr>
          <a:xfrm>
            <a:off x="342899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4" name="Овал 323"/>
          <p:cNvSpPr/>
          <p:nvPr/>
        </p:nvSpPr>
        <p:spPr>
          <a:xfrm>
            <a:off x="4429124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5" name="Овал 324"/>
          <p:cNvSpPr/>
          <p:nvPr/>
        </p:nvSpPr>
        <p:spPr>
          <a:xfrm>
            <a:off x="4000496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" name="Овал 325"/>
          <p:cNvSpPr/>
          <p:nvPr/>
        </p:nvSpPr>
        <p:spPr>
          <a:xfrm>
            <a:off x="5214942" y="5757878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7" name="Овал 326"/>
          <p:cNvSpPr/>
          <p:nvPr/>
        </p:nvSpPr>
        <p:spPr>
          <a:xfrm>
            <a:off x="5857884" y="561500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8" name="Овал 327"/>
          <p:cNvSpPr/>
          <p:nvPr/>
        </p:nvSpPr>
        <p:spPr>
          <a:xfrm>
            <a:off x="6643702" y="5829316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9" name="Овал 328"/>
          <p:cNvSpPr/>
          <p:nvPr/>
        </p:nvSpPr>
        <p:spPr>
          <a:xfrm>
            <a:off x="7429520" y="5972192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0" name="Овал 329"/>
          <p:cNvSpPr/>
          <p:nvPr/>
        </p:nvSpPr>
        <p:spPr>
          <a:xfrm>
            <a:off x="8929718" y="5686440"/>
            <a:ext cx="71438" cy="71438"/>
          </a:xfrm>
          <a:prstGeom prst="ellipse">
            <a:avLst/>
          </a:prstGeom>
          <a:solidFill>
            <a:srgbClr val="FFFF00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1" name="Овал 330"/>
          <p:cNvSpPr/>
          <p:nvPr/>
        </p:nvSpPr>
        <p:spPr>
          <a:xfrm>
            <a:off x="857252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2" name="Овал 331"/>
          <p:cNvSpPr/>
          <p:nvPr/>
        </p:nvSpPr>
        <p:spPr>
          <a:xfrm>
            <a:off x="8001024" y="5900754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3" name="Овал 332"/>
          <p:cNvSpPr/>
          <p:nvPr/>
        </p:nvSpPr>
        <p:spPr>
          <a:xfrm>
            <a:off x="7072330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4" name="Овал 333"/>
          <p:cNvSpPr/>
          <p:nvPr/>
        </p:nvSpPr>
        <p:spPr>
          <a:xfrm>
            <a:off x="6429388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5" name="Овал 334"/>
          <p:cNvSpPr/>
          <p:nvPr/>
        </p:nvSpPr>
        <p:spPr>
          <a:xfrm>
            <a:off x="6072198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6" name="Овал 335"/>
          <p:cNvSpPr/>
          <p:nvPr/>
        </p:nvSpPr>
        <p:spPr>
          <a:xfrm>
            <a:off x="5500694" y="575787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7" name="Овал 336"/>
          <p:cNvSpPr/>
          <p:nvPr/>
        </p:nvSpPr>
        <p:spPr>
          <a:xfrm>
            <a:off x="4786314" y="5615002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8" name="Овал 337"/>
          <p:cNvSpPr/>
          <p:nvPr/>
        </p:nvSpPr>
        <p:spPr>
          <a:xfrm>
            <a:off x="3857620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9" name="Овал 338"/>
          <p:cNvSpPr/>
          <p:nvPr/>
        </p:nvSpPr>
        <p:spPr>
          <a:xfrm>
            <a:off x="2928926" y="5829316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0" name="Овал 339"/>
          <p:cNvSpPr/>
          <p:nvPr/>
        </p:nvSpPr>
        <p:spPr>
          <a:xfrm>
            <a:off x="1785918" y="5686440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1" name="Овал 340"/>
          <p:cNvSpPr/>
          <p:nvPr/>
        </p:nvSpPr>
        <p:spPr>
          <a:xfrm>
            <a:off x="1000100" y="6115068"/>
            <a:ext cx="71438" cy="71438"/>
          </a:xfrm>
          <a:prstGeom prst="ellipse">
            <a:avLst/>
          </a:prstGeom>
          <a:solidFill>
            <a:srgbClr val="FFCCFF"/>
          </a:solidFill>
          <a:ln>
            <a:noFill/>
          </a:ln>
          <a:scene3d>
            <a:camera prst="isometricTopUp"/>
            <a:lightRig rig="threePt" dir="t"/>
          </a:scene3d>
          <a:sp3d>
            <a:bevelT w="25400" h="12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31" name="Группа 355"/>
          <p:cNvGrpSpPr/>
          <p:nvPr/>
        </p:nvGrpSpPr>
        <p:grpSpPr>
          <a:xfrm rot="3478556">
            <a:off x="156922" y="6491361"/>
            <a:ext cx="250390" cy="340455"/>
            <a:chOff x="2857488" y="4883951"/>
            <a:chExt cx="571504" cy="903297"/>
          </a:xfrm>
        </p:grpSpPr>
        <p:sp>
          <p:nvSpPr>
            <p:cNvPr id="346" name="Овал 345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Овал 34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44" name="Прямая соединительная линия 343"/>
            <p:cNvCxnSpPr>
              <a:stCxn id="342" idx="0"/>
              <a:endCxn id="34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7" name="Овал 346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8" name="Овал 347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9" name="Овал 348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Овал 349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Овал 350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Овал 351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Овал 352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Овал 353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Овал 354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4" name="Группа 369"/>
          <p:cNvGrpSpPr/>
          <p:nvPr/>
        </p:nvGrpSpPr>
        <p:grpSpPr>
          <a:xfrm rot="1300059">
            <a:off x="4697443" y="6483348"/>
            <a:ext cx="250390" cy="340455"/>
            <a:chOff x="2857488" y="4883951"/>
            <a:chExt cx="571504" cy="903297"/>
          </a:xfrm>
        </p:grpSpPr>
        <p:sp>
          <p:nvSpPr>
            <p:cNvPr id="371" name="Овал 370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2" name="Овал 371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73" name="Прямая соединительная линия 372"/>
            <p:cNvCxnSpPr>
              <a:stCxn id="372" idx="0"/>
              <a:endCxn id="372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4" name="Овал 373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5" name="Овал 374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6" name="Овал 375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7" name="Овал 376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8" name="Овал 377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79" name="Овал 378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0" name="Овал 379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1" name="Овал 380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2" name="Овал 381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89" name="Полилиния 388"/>
          <p:cNvSpPr/>
          <p:nvPr/>
        </p:nvSpPr>
        <p:spPr>
          <a:xfrm>
            <a:off x="262759" y="3247697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0" name="Полилиния 389"/>
          <p:cNvSpPr/>
          <p:nvPr/>
        </p:nvSpPr>
        <p:spPr>
          <a:xfrm>
            <a:off x="928662" y="3286124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1" name="Полилиния 390"/>
          <p:cNvSpPr/>
          <p:nvPr/>
        </p:nvSpPr>
        <p:spPr>
          <a:xfrm>
            <a:off x="42859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2" name="Полилиния 391"/>
          <p:cNvSpPr/>
          <p:nvPr/>
        </p:nvSpPr>
        <p:spPr>
          <a:xfrm>
            <a:off x="785786" y="3071810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3" name="Полилиния 392"/>
          <p:cNvSpPr/>
          <p:nvPr/>
        </p:nvSpPr>
        <p:spPr>
          <a:xfrm>
            <a:off x="642910" y="2857496"/>
            <a:ext cx="308713" cy="109866"/>
          </a:xfrm>
          <a:custGeom>
            <a:avLst/>
            <a:gdLst>
              <a:gd name="connsiteX0" fmla="*/ 0 w 420413"/>
              <a:gd name="connsiteY0" fmla="*/ 0 h 287282"/>
              <a:gd name="connsiteX1" fmla="*/ 220717 w 420413"/>
              <a:gd name="connsiteY1" fmla="*/ 283779 h 287282"/>
              <a:gd name="connsiteX2" fmla="*/ 420413 w 420413"/>
              <a:gd name="connsiteY2" fmla="*/ 21020 h 287282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6132 h 289911"/>
              <a:gd name="connsiteX1" fmla="*/ 220717 w 420413"/>
              <a:gd name="connsiteY1" fmla="*/ 289911 h 289911"/>
              <a:gd name="connsiteX2" fmla="*/ 420413 w 420413"/>
              <a:gd name="connsiteY2" fmla="*/ 27152 h 289911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  <a:gd name="connsiteX0" fmla="*/ 0 w 420413"/>
              <a:gd name="connsiteY0" fmla="*/ 0 h 283779"/>
              <a:gd name="connsiteX1" fmla="*/ 220717 w 420413"/>
              <a:gd name="connsiteY1" fmla="*/ 283779 h 283779"/>
              <a:gd name="connsiteX2" fmla="*/ 420413 w 420413"/>
              <a:gd name="connsiteY2" fmla="*/ 21020 h 283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0413" h="283779">
                <a:moveTo>
                  <a:pt x="0" y="0"/>
                </a:moveTo>
                <a:cubicBezTo>
                  <a:pt x="149090" y="93335"/>
                  <a:pt x="163486" y="80086"/>
                  <a:pt x="220717" y="283779"/>
                </a:cubicBezTo>
                <a:cubicBezTo>
                  <a:pt x="307893" y="34541"/>
                  <a:pt x="297355" y="100451"/>
                  <a:pt x="420413" y="21020"/>
                </a:cubicBezTo>
              </a:path>
            </a:pathLst>
          </a:cu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4" name="Овал 393"/>
          <p:cNvSpPr/>
          <p:nvPr/>
        </p:nvSpPr>
        <p:spPr>
          <a:xfrm>
            <a:off x="0" y="214290"/>
            <a:ext cx="1428728" cy="1357322"/>
          </a:xfrm>
          <a:prstGeom prst="ellipse">
            <a:avLst/>
          </a:prstGeom>
          <a:gradFill flip="none" rotWithShape="1">
            <a:gsLst>
              <a:gs pos="100000">
                <a:schemeClr val="bg1"/>
              </a:gs>
              <a:gs pos="2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5" name="Заголовок 394"/>
          <p:cNvSpPr>
            <a:spLocks noGrp="1"/>
          </p:cNvSpPr>
          <p:nvPr>
            <p:ph type="title"/>
          </p:nvPr>
        </p:nvSpPr>
        <p:spPr>
          <a:xfrm>
            <a:off x="1099254" y="-1"/>
            <a:ext cx="6643734" cy="1421531"/>
          </a:xfrm>
          <a:prstGeom prst="round2SameRect">
            <a:avLst>
              <a:gd name="adj1" fmla="val 16667"/>
              <a:gd name="adj2" fmla="val 38889"/>
            </a:avLst>
          </a:prstGeom>
          <a:gradFill>
            <a:gsLst>
              <a:gs pos="100000">
                <a:srgbClr val="FFCCCC"/>
              </a:gs>
              <a:gs pos="26000">
                <a:schemeClr val="bg1"/>
              </a:gs>
            </a:gsLst>
            <a:path path="circle">
              <a:fillToRect l="50000" t="50000" r="50000" b="50000"/>
            </a:path>
          </a:gradFill>
          <a:scene3d>
            <a:camera prst="orthographicFront"/>
            <a:lightRig rig="threePt" dir="t"/>
          </a:scene3d>
          <a:sp3d>
            <a:bevelT w="171450" h="31750"/>
          </a:sp3d>
        </p:spPr>
        <p:txBody>
          <a:bodyPr>
            <a:normAutofit fontScale="90000"/>
          </a:bodyPr>
          <a:lstStyle/>
          <a:p>
            <a:pPr indent="180000">
              <a:lnSpc>
                <a:spcPct val="150000"/>
              </a:lnSpc>
            </a:pPr>
            <a:r>
              <a:rPr lang="ru-RU" sz="1800" b="1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b="1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0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Зрительно-</a:t>
            </a:r>
            <a:r>
              <a:rPr lang="ru-RU" sz="2000" b="1" i="1" dirty="0" err="1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координаторные</a:t>
            </a:r>
            <a:r>
              <a:rPr lang="ru-RU" sz="20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000" b="1" i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тренажи с помощью опорных  зрительно-двигательных траекторий  (</a:t>
            </a:r>
            <a:r>
              <a:rPr lang="ru-RU" sz="2000" b="1" i="1" dirty="0" err="1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офтальмотренажеры</a:t>
            </a:r>
            <a:r>
              <a:rPr lang="ru-RU" sz="20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br>
              <a:rPr lang="ru-RU" sz="20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000" b="1" i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Схема зрительно-двигательных траекторий</a:t>
            </a:r>
            <a:r>
              <a:rPr lang="ru-RU" sz="2000" b="1" i="1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2000" b="1" i="1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2000" b="1" i="1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9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96" name="Скругленный прямоугольник 295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1" name="Скругленный прямоугольник 30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6" name="Полилиния 305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1" name="Полилиния 310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Скругленный прямоугольник 34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Полилиния 34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6" name="Полилиния 355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57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70" name="Скругленный прямоугольник 36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8" name="Скругленный прямоугольник 387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7" name="Полилиния 396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8" name="Полилиния 397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9" name="Скругленный прямоугольник 398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0" name="Полилиния 399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1" name="Полилиния 400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402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403" name="Скругленный прямоугольник 402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4" name="Скругленный прямоугольник 403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5" name="Полилиния 404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6" name="Полилиния 405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7" name="Скругленный прямоугольник 406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8" name="Полилиния 407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09" name="Полилиния 408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1" name="Группа 285"/>
          <p:cNvGrpSpPr/>
          <p:nvPr/>
        </p:nvGrpSpPr>
        <p:grpSpPr>
          <a:xfrm>
            <a:off x="1428728" y="5929330"/>
            <a:ext cx="1000132" cy="1017585"/>
            <a:chOff x="214282" y="5643578"/>
            <a:chExt cx="1285884" cy="1017585"/>
          </a:xfrm>
        </p:grpSpPr>
        <p:sp>
          <p:nvSpPr>
            <p:cNvPr id="287" name="Полилиния 286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8" name="Полилиния 287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9" name="Полилиния 288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0" name="24-конечная звезда 289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3" name="Группа 356"/>
          <p:cNvGrpSpPr/>
          <p:nvPr/>
        </p:nvGrpSpPr>
        <p:grpSpPr>
          <a:xfrm rot="20068700">
            <a:off x="1657121" y="6384141"/>
            <a:ext cx="250390" cy="340455"/>
            <a:chOff x="2857488" y="4883951"/>
            <a:chExt cx="571504" cy="903297"/>
          </a:xfrm>
        </p:grpSpPr>
        <p:sp>
          <p:nvSpPr>
            <p:cNvPr id="358" name="Овал 357"/>
            <p:cNvSpPr/>
            <p:nvPr/>
          </p:nvSpPr>
          <p:spPr>
            <a:xfrm>
              <a:off x="3000364" y="4929198"/>
              <a:ext cx="285752" cy="14287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9" name="Овал 358"/>
            <p:cNvSpPr/>
            <p:nvPr/>
          </p:nvSpPr>
          <p:spPr>
            <a:xfrm>
              <a:off x="2857488" y="5000636"/>
              <a:ext cx="571504" cy="785818"/>
            </a:xfrm>
            <a:prstGeom prst="ellipse">
              <a:avLst/>
            </a:prstGeom>
            <a:solidFill>
              <a:srgbClr val="A50021"/>
            </a:soli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 prstMaterial="plastic">
              <a:bevelT w="260350" h="127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cxnSp>
          <p:nvCxnSpPr>
            <p:cNvPr id="360" name="Прямая соединительная линия 359"/>
            <p:cNvCxnSpPr>
              <a:stCxn id="359" idx="0"/>
              <a:endCxn id="359" idx="4"/>
            </p:cNvCxnSpPr>
            <p:nvPr/>
          </p:nvCxnSpPr>
          <p:spPr>
            <a:xfrm rot="16200000" flipH="1">
              <a:off x="2750331" y="5393545"/>
              <a:ext cx="785818" cy="158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1" name="Овал 360"/>
            <p:cNvSpPr/>
            <p:nvPr/>
          </p:nvSpPr>
          <p:spPr>
            <a:xfrm>
              <a:off x="3069421" y="4883951"/>
              <a:ext cx="142876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2" name="Овал 361"/>
            <p:cNvSpPr/>
            <p:nvPr/>
          </p:nvSpPr>
          <p:spPr>
            <a:xfrm>
              <a:off x="3000364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3" name="Овал 362"/>
            <p:cNvSpPr/>
            <p:nvPr/>
          </p:nvSpPr>
          <p:spPr>
            <a:xfrm>
              <a:off x="292892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4" name="Овал 363"/>
            <p:cNvSpPr/>
            <p:nvPr/>
          </p:nvSpPr>
          <p:spPr>
            <a:xfrm>
              <a:off x="292892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5" name="Овал 364"/>
            <p:cNvSpPr/>
            <p:nvPr/>
          </p:nvSpPr>
          <p:spPr>
            <a:xfrm>
              <a:off x="3000364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6" name="Овал 365"/>
            <p:cNvSpPr/>
            <p:nvPr/>
          </p:nvSpPr>
          <p:spPr>
            <a:xfrm>
              <a:off x="3214678" y="5143512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7" name="Овал 366"/>
            <p:cNvSpPr/>
            <p:nvPr/>
          </p:nvSpPr>
          <p:spPr>
            <a:xfrm>
              <a:off x="3286116" y="5286388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8" name="Овал 367"/>
            <p:cNvSpPr/>
            <p:nvPr/>
          </p:nvSpPr>
          <p:spPr>
            <a:xfrm>
              <a:off x="3286116" y="5429264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69" name="Овал 368"/>
            <p:cNvSpPr/>
            <p:nvPr/>
          </p:nvSpPr>
          <p:spPr>
            <a:xfrm>
              <a:off x="3214678" y="5572140"/>
              <a:ext cx="71438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300"/>
          <p:cNvGrpSpPr/>
          <p:nvPr/>
        </p:nvGrpSpPr>
        <p:grpSpPr>
          <a:xfrm>
            <a:off x="6000760" y="5929330"/>
            <a:ext cx="1000132" cy="928671"/>
            <a:chOff x="214282" y="5643578"/>
            <a:chExt cx="1285884" cy="1017585"/>
          </a:xfrm>
        </p:grpSpPr>
        <p:sp>
          <p:nvSpPr>
            <p:cNvPr id="302" name="Полилиния 301"/>
            <p:cNvSpPr/>
            <p:nvPr/>
          </p:nvSpPr>
          <p:spPr>
            <a:xfrm>
              <a:off x="785786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20566233" lon="4218831" rev="19705992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flipH="1">
              <a:off x="214282" y="5715016"/>
              <a:ext cx="714380" cy="946147"/>
            </a:xfrm>
            <a:custGeom>
              <a:avLst/>
              <a:gdLst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47763 h 1147763"/>
                <a:gd name="connsiteX1" fmla="*/ 228600 w 1000125"/>
                <a:gd name="connsiteY1" fmla="*/ 561975 h 1147763"/>
                <a:gd name="connsiteX2" fmla="*/ 404812 w 1000125"/>
                <a:gd name="connsiteY2" fmla="*/ 561975 h 1147763"/>
                <a:gd name="connsiteX3" fmla="*/ 385762 w 1000125"/>
                <a:gd name="connsiteY3" fmla="*/ 371475 h 1147763"/>
                <a:gd name="connsiteX4" fmla="*/ 666750 w 1000125"/>
                <a:gd name="connsiteY4" fmla="*/ 338138 h 1147763"/>
                <a:gd name="connsiteX5" fmla="*/ 642937 w 1000125"/>
                <a:gd name="connsiteY5" fmla="*/ 138113 h 1147763"/>
                <a:gd name="connsiteX6" fmla="*/ 914400 w 1000125"/>
                <a:gd name="connsiteY6" fmla="*/ 0 h 1147763"/>
                <a:gd name="connsiteX7" fmla="*/ 1000125 w 1000125"/>
                <a:gd name="connsiteY7" fmla="*/ 366713 h 1147763"/>
                <a:gd name="connsiteX8" fmla="*/ 828675 w 1000125"/>
                <a:gd name="connsiteY8" fmla="*/ 390525 h 1147763"/>
                <a:gd name="connsiteX9" fmla="*/ 852487 w 1000125"/>
                <a:gd name="connsiteY9" fmla="*/ 619125 h 1147763"/>
                <a:gd name="connsiteX10" fmla="*/ 638175 w 1000125"/>
                <a:gd name="connsiteY10" fmla="*/ 657225 h 1147763"/>
                <a:gd name="connsiteX11" fmla="*/ 638175 w 1000125"/>
                <a:gd name="connsiteY11" fmla="*/ 838200 h 1147763"/>
                <a:gd name="connsiteX12" fmla="*/ 0 w 1000125"/>
                <a:gd name="connsiteY12" fmla="*/ 1147763 h 1147763"/>
                <a:gd name="connsiteX0" fmla="*/ 0 w 1000125"/>
                <a:gd name="connsiteY0" fmla="*/ 1160461 h 1160461"/>
                <a:gd name="connsiteX1" fmla="*/ 228600 w 1000125"/>
                <a:gd name="connsiteY1" fmla="*/ 574673 h 1160461"/>
                <a:gd name="connsiteX2" fmla="*/ 404812 w 1000125"/>
                <a:gd name="connsiteY2" fmla="*/ 574673 h 1160461"/>
                <a:gd name="connsiteX3" fmla="*/ 385762 w 1000125"/>
                <a:gd name="connsiteY3" fmla="*/ 384173 h 1160461"/>
                <a:gd name="connsiteX4" fmla="*/ 666750 w 1000125"/>
                <a:gd name="connsiteY4" fmla="*/ 350836 h 1160461"/>
                <a:gd name="connsiteX5" fmla="*/ 642937 w 1000125"/>
                <a:gd name="connsiteY5" fmla="*/ 150811 h 1160461"/>
                <a:gd name="connsiteX6" fmla="*/ 914400 w 1000125"/>
                <a:gd name="connsiteY6" fmla="*/ 12698 h 1160461"/>
                <a:gd name="connsiteX7" fmla="*/ 1000125 w 1000125"/>
                <a:gd name="connsiteY7" fmla="*/ 379411 h 1160461"/>
                <a:gd name="connsiteX8" fmla="*/ 828675 w 1000125"/>
                <a:gd name="connsiteY8" fmla="*/ 403223 h 1160461"/>
                <a:gd name="connsiteX9" fmla="*/ 852487 w 1000125"/>
                <a:gd name="connsiteY9" fmla="*/ 631823 h 1160461"/>
                <a:gd name="connsiteX10" fmla="*/ 638175 w 1000125"/>
                <a:gd name="connsiteY10" fmla="*/ 669923 h 1160461"/>
                <a:gd name="connsiteX11" fmla="*/ 638175 w 1000125"/>
                <a:gd name="connsiteY11" fmla="*/ 850898 h 1160461"/>
                <a:gd name="connsiteX12" fmla="*/ 0 w 1000125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  <a:gd name="connsiteX0" fmla="*/ 0 w 1076332"/>
                <a:gd name="connsiteY0" fmla="*/ 1160461 h 1160461"/>
                <a:gd name="connsiteX1" fmla="*/ 228600 w 1076332"/>
                <a:gd name="connsiteY1" fmla="*/ 574673 h 1160461"/>
                <a:gd name="connsiteX2" fmla="*/ 404812 w 1076332"/>
                <a:gd name="connsiteY2" fmla="*/ 574673 h 1160461"/>
                <a:gd name="connsiteX3" fmla="*/ 385762 w 1076332"/>
                <a:gd name="connsiteY3" fmla="*/ 384173 h 1160461"/>
                <a:gd name="connsiteX4" fmla="*/ 666750 w 1076332"/>
                <a:gd name="connsiteY4" fmla="*/ 350836 h 1160461"/>
                <a:gd name="connsiteX5" fmla="*/ 642937 w 1076332"/>
                <a:gd name="connsiteY5" fmla="*/ 150811 h 1160461"/>
                <a:gd name="connsiteX6" fmla="*/ 914400 w 1076332"/>
                <a:gd name="connsiteY6" fmla="*/ 12698 h 1160461"/>
                <a:gd name="connsiteX7" fmla="*/ 1000125 w 1076332"/>
                <a:gd name="connsiteY7" fmla="*/ 379411 h 1160461"/>
                <a:gd name="connsiteX8" fmla="*/ 828675 w 1076332"/>
                <a:gd name="connsiteY8" fmla="*/ 403223 h 1160461"/>
                <a:gd name="connsiteX9" fmla="*/ 852487 w 1076332"/>
                <a:gd name="connsiteY9" fmla="*/ 631823 h 1160461"/>
                <a:gd name="connsiteX10" fmla="*/ 638175 w 1076332"/>
                <a:gd name="connsiteY10" fmla="*/ 669923 h 1160461"/>
                <a:gd name="connsiteX11" fmla="*/ 638175 w 1076332"/>
                <a:gd name="connsiteY11" fmla="*/ 850898 h 1160461"/>
                <a:gd name="connsiteX12" fmla="*/ 0 w 1076332"/>
                <a:gd name="connsiteY12" fmla="*/ 1160461 h 116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6332" h="1160461">
                  <a:moveTo>
                    <a:pt x="0" y="1160461"/>
                  </a:moveTo>
                  <a:lnTo>
                    <a:pt x="228600" y="574673"/>
                  </a:lnTo>
                  <a:cubicBezTo>
                    <a:pt x="282586" y="474659"/>
                    <a:pt x="346075" y="574673"/>
                    <a:pt x="404812" y="574673"/>
                  </a:cubicBezTo>
                  <a:cubicBezTo>
                    <a:pt x="398462" y="511173"/>
                    <a:pt x="315923" y="481010"/>
                    <a:pt x="385762" y="384173"/>
                  </a:cubicBezTo>
                  <a:cubicBezTo>
                    <a:pt x="498486" y="268286"/>
                    <a:pt x="573087" y="361948"/>
                    <a:pt x="666750" y="350836"/>
                  </a:cubicBezTo>
                  <a:cubicBezTo>
                    <a:pt x="658812" y="284161"/>
                    <a:pt x="541347" y="212725"/>
                    <a:pt x="642937" y="150811"/>
                  </a:cubicBezTo>
                  <a:cubicBezTo>
                    <a:pt x="766771" y="0"/>
                    <a:pt x="823912" y="58736"/>
                    <a:pt x="914400" y="12698"/>
                  </a:cubicBezTo>
                  <a:cubicBezTo>
                    <a:pt x="942975" y="134936"/>
                    <a:pt x="1076332" y="180974"/>
                    <a:pt x="1000125" y="379411"/>
                  </a:cubicBezTo>
                  <a:cubicBezTo>
                    <a:pt x="919170" y="458786"/>
                    <a:pt x="885825" y="395286"/>
                    <a:pt x="828675" y="403223"/>
                  </a:cubicBezTo>
                  <a:cubicBezTo>
                    <a:pt x="836612" y="479423"/>
                    <a:pt x="982671" y="507997"/>
                    <a:pt x="852487" y="631823"/>
                  </a:cubicBezTo>
                  <a:cubicBezTo>
                    <a:pt x="766771" y="787396"/>
                    <a:pt x="709612" y="657223"/>
                    <a:pt x="638175" y="669923"/>
                  </a:cubicBezTo>
                  <a:cubicBezTo>
                    <a:pt x="638175" y="730248"/>
                    <a:pt x="719147" y="790570"/>
                    <a:pt x="638175" y="850898"/>
                  </a:cubicBezTo>
                  <a:lnTo>
                    <a:pt x="0" y="116046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>
                <a:rot lat="18000000" lon="0" rev="20099999"/>
              </a:camera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1839986">
              <a:off x="523281" y="5784561"/>
              <a:ext cx="488006" cy="785225"/>
            </a:xfrm>
            <a:custGeom>
              <a:avLst/>
              <a:gdLst>
                <a:gd name="connsiteX0" fmla="*/ 1016000 w 1016000"/>
                <a:gd name="connsiteY0" fmla="*/ 1778000 h 1803400"/>
                <a:gd name="connsiteX1" fmla="*/ 0 w 1016000"/>
                <a:gd name="connsiteY1" fmla="*/ 0 h 1803400"/>
                <a:gd name="connsiteX2" fmla="*/ 901700 w 1016000"/>
                <a:gd name="connsiteY2" fmla="*/ 1803400 h 1803400"/>
                <a:gd name="connsiteX3" fmla="*/ 1016000 w 1016000"/>
                <a:gd name="connsiteY3" fmla="*/ 1778000 h 1803400"/>
                <a:gd name="connsiteX0" fmla="*/ 1016000 w 1016000"/>
                <a:gd name="connsiteY0" fmla="*/ 1914011 h 1939411"/>
                <a:gd name="connsiteX1" fmla="*/ 0 w 1016000"/>
                <a:gd name="connsiteY1" fmla="*/ 136011 h 1939411"/>
                <a:gd name="connsiteX2" fmla="*/ 901700 w 1016000"/>
                <a:gd name="connsiteY2" fmla="*/ 1939411 h 1939411"/>
                <a:gd name="connsiteX3" fmla="*/ 1016000 w 1016000"/>
                <a:gd name="connsiteY3" fmla="*/ 1914011 h 1939411"/>
                <a:gd name="connsiteX0" fmla="*/ 1269483 w 1269483"/>
                <a:gd name="connsiteY0" fmla="*/ 2019845 h 2045245"/>
                <a:gd name="connsiteX1" fmla="*/ 253483 w 1269483"/>
                <a:gd name="connsiteY1" fmla="*/ 241845 h 2045245"/>
                <a:gd name="connsiteX2" fmla="*/ 1155183 w 1269483"/>
                <a:gd name="connsiteY2" fmla="*/ 2045245 h 2045245"/>
                <a:gd name="connsiteX3" fmla="*/ 1269483 w 1269483"/>
                <a:gd name="connsiteY3" fmla="*/ 2019845 h 2045245"/>
                <a:gd name="connsiteX0" fmla="*/ 1175829 w 1175829"/>
                <a:gd name="connsiteY0" fmla="*/ 1914011 h 1939411"/>
                <a:gd name="connsiteX1" fmla="*/ 159829 w 1175829"/>
                <a:gd name="connsiteY1" fmla="*/ 136011 h 1939411"/>
                <a:gd name="connsiteX2" fmla="*/ 1061529 w 1175829"/>
                <a:gd name="connsiteY2" fmla="*/ 1939411 h 1939411"/>
                <a:gd name="connsiteX3" fmla="*/ 1175829 w 1175829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  <a:gd name="connsiteX0" fmla="*/ 1175829 w 1221322"/>
                <a:gd name="connsiteY0" fmla="*/ 1914011 h 1939411"/>
                <a:gd name="connsiteX1" fmla="*/ 159829 w 1221322"/>
                <a:gd name="connsiteY1" fmla="*/ 136011 h 1939411"/>
                <a:gd name="connsiteX2" fmla="*/ 1061529 w 1221322"/>
                <a:gd name="connsiteY2" fmla="*/ 1939411 h 1939411"/>
                <a:gd name="connsiteX3" fmla="*/ 1175829 w 1221322"/>
                <a:gd name="connsiteY3" fmla="*/ 1914011 h 193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322" h="1939411">
                  <a:moveTo>
                    <a:pt x="1175829" y="1914011"/>
                  </a:moveTo>
                  <a:cubicBezTo>
                    <a:pt x="1221322" y="948262"/>
                    <a:pt x="215908" y="0"/>
                    <a:pt x="159829" y="136011"/>
                  </a:cubicBezTo>
                  <a:cubicBezTo>
                    <a:pt x="0" y="124344"/>
                    <a:pt x="1153044" y="806428"/>
                    <a:pt x="1061529" y="1939411"/>
                  </a:cubicBezTo>
                  <a:lnTo>
                    <a:pt x="1175829" y="1914011"/>
                  </a:lnTo>
                  <a:close/>
                </a:path>
              </a:pathLst>
            </a:custGeom>
            <a:gradFill>
              <a:gsLst>
                <a:gs pos="100000">
                  <a:srgbClr val="92D050"/>
                </a:gs>
                <a:gs pos="0">
                  <a:schemeClr val="accent3">
                    <a:lumMod val="50000"/>
                  </a:schemeClr>
                </a:gs>
              </a:gsLst>
              <a:lin ang="16200000" scaled="1"/>
            </a:gradFill>
            <a:ln>
              <a:noFill/>
            </a:ln>
            <a:scene3d>
              <a:camera prst="orthographicFront"/>
              <a:lightRig rig="threePt" dir="t"/>
            </a:scene3d>
            <a:sp3d>
              <a:bevelT w="19050" h="190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24-конечная звезда 304"/>
            <p:cNvSpPr/>
            <p:nvPr/>
          </p:nvSpPr>
          <p:spPr>
            <a:xfrm>
              <a:off x="571472" y="5643578"/>
              <a:ext cx="357190" cy="285752"/>
            </a:xfrm>
            <a:prstGeom prst="star24">
              <a:avLst>
                <a:gd name="adj" fmla="val 43333"/>
              </a:avLst>
            </a:prstGeom>
            <a:solidFill>
              <a:srgbClr val="FFFF0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h="38100" prst="relaxedInse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410" name="Picture 3" descr="gl4.jpg"/>
          <p:cNvPicPr>
            <a:picLocks noGrp="1" noChangeAspect="1" noChangeArrowheads="1"/>
          </p:cNvPicPr>
          <p:nvPr>
            <p:ph idx="1"/>
          </p:nvPr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237375" y="1881186"/>
            <a:ext cx="6787228" cy="380525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4911722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презентация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презентация</Template>
  <TotalTime>4021</TotalTime>
  <Words>689</Words>
  <Application>Microsoft Office PowerPoint</Application>
  <PresentationFormat>Экран (4:3)</PresentationFormat>
  <Paragraphs>101</Paragraphs>
  <Slides>34</Slides>
  <Notes>24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34</vt:i4>
      </vt:variant>
    </vt:vector>
  </HeadingPairs>
  <TitlesOfParts>
    <vt:vector size="35" baseType="lpstr">
      <vt:lpstr>презентация</vt:lpstr>
      <vt:lpstr>Здоровьесберегающая методика                          Владимира Базарного   </vt:lpstr>
      <vt:lpstr>Базарный Владимир Филиппович </vt:lpstr>
      <vt:lpstr>Методика В.Ф. Базарного </vt:lpstr>
      <vt:lpstr>В.Ф.Базарный</vt:lpstr>
      <vt:lpstr>Презентация PowerPoint</vt:lpstr>
      <vt:lpstr>МЕНЯТЬ ПОЗУ ДЕТЕЙ </vt:lpstr>
      <vt:lpstr>Упражнения на зрительную  координацию</vt:lpstr>
      <vt:lpstr>SPRING</vt:lpstr>
      <vt:lpstr> Зрительно-координаторные тренажи с помощью опорных  зрительно-двигательных траекторий  (офтальмотренажеры) Схема зрительно-двигательных траекторий </vt:lpstr>
      <vt:lpstr>SPRING</vt:lpstr>
      <vt:lpstr>Упражнения на мышечно-телесную координацию</vt:lpstr>
      <vt:lpstr>Упражнения на мышечно-телесную координацию «СЕНСОРНЫЕ  КРЕСТЫ»</vt:lpstr>
      <vt:lpstr>Варианты   упражнений для развития зрительного восприятия</vt:lpstr>
      <vt:lpstr> офтальмотренажер «Улитка»</vt:lpstr>
      <vt:lpstr> офтальмотренажер «Кораблик»</vt:lpstr>
      <vt:lpstr>офтальмотренажер «Медвежонок», «Ёлочка»</vt:lpstr>
      <vt:lpstr> офтальмотренажер «Дорожка»</vt:lpstr>
      <vt:lpstr> офтальмотренажер «Цифры»</vt:lpstr>
      <vt:lpstr>Методика В.Ф. Базарного </vt:lpstr>
      <vt:lpstr>      Практическая часть    педагог высшей категории                   Агапова Татьяна Владимировна</vt:lpstr>
      <vt:lpstr> Зрительно-координаторные тренажи с помощью опорных  зрительно-двигательных траекторий  (офтальмотренажеры) Схема зрительно-двигательных траекторий </vt:lpstr>
      <vt:lpstr>Презентация PowerPoint</vt:lpstr>
      <vt:lpstr>Презентация PowerPoint</vt:lpstr>
      <vt:lpstr>Презентация PowerPoint</vt:lpstr>
      <vt:lpstr>Презентация PowerPoint</vt:lpstr>
      <vt:lpstr>Бумажный офтальмотренажер «Улитка»</vt:lpstr>
      <vt:lpstr>Бумажный офтальмотренажер «Медвежонок», «Ёлочка»</vt:lpstr>
      <vt:lpstr>Бумажный офтальмотренажер «Дорожка»</vt:lpstr>
      <vt:lpstr>Бумажный офтальмотренажер «Цифры»</vt:lpstr>
      <vt:lpstr>«СЕНСОРНЫЕ  КРЕСТЫ»</vt:lpstr>
      <vt:lpstr>Презентация PowerPoint</vt:lpstr>
      <vt:lpstr>Презентация PowerPoint</vt:lpstr>
      <vt:lpstr>Презентация PowerPoint</vt:lpstr>
      <vt:lpstr>Природно – экологическое панно                               на панно наносятся макеты, манекены и карточки</vt:lpstr>
    </vt:vector>
  </TitlesOfParts>
  <Company>SPecialiST RePack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Здоровьесберегающая методика                          Владимира Базарного</dc:title>
  <dc:creator>mobiworld</dc:creator>
  <cp:lastModifiedBy>mobiworld</cp:lastModifiedBy>
  <cp:revision>60</cp:revision>
  <cp:lastPrinted>2015-09-30T23:47:26Z</cp:lastPrinted>
  <dcterms:created xsi:type="dcterms:W3CDTF">2015-05-06T01:48:26Z</dcterms:created>
  <dcterms:modified xsi:type="dcterms:W3CDTF">2017-05-30T00:45:43Z</dcterms:modified>
</cp:coreProperties>
</file>